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1.xml" ContentType="application/vnd.openxmlformats-officedocument.presentationml.notesSlide+xml"/>
  <Override PartName="/ppt/tags/tag4.xml" ContentType="application/vnd.openxmlformats-officedocument.presentationml.tags+xml"/>
  <Override PartName="/ppt/notesSlides/notesSlide2.xml" ContentType="application/vnd.openxmlformats-officedocument.presentationml.notesSlide+xml"/>
  <Override PartName="/ppt/tags/tag5.xml" ContentType="application/vnd.openxmlformats-officedocument.presentationml.tags+xml"/>
  <Override PartName="/ppt/notesSlides/notesSlide3.xml" ContentType="application/vnd.openxmlformats-officedocument.presentationml.notesSlide+xml"/>
  <Override PartName="/ppt/tags/tag6.xml" ContentType="application/vnd.openxmlformats-officedocument.presentationml.tags+xml"/>
  <Override PartName="/ppt/notesSlides/notesSlide4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5.xml" ContentType="application/vnd.openxmlformats-officedocument.presentationml.notesSlid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notesSlides/notesSlide6.xml" ContentType="application/vnd.openxmlformats-officedocument.presentationml.notesSlide+xml"/>
  <Override PartName="/ppt/tags/tag15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  <p:sldMasterId id="2147483674" r:id="rId2"/>
    <p:sldMasterId id="2147483687" r:id="rId3"/>
  </p:sldMasterIdLst>
  <p:notesMasterIdLst>
    <p:notesMasterId r:id="rId28"/>
  </p:notesMasterIdLst>
  <p:sldIdLst>
    <p:sldId id="367" r:id="rId4"/>
    <p:sldId id="306" r:id="rId5"/>
    <p:sldId id="295" r:id="rId6"/>
    <p:sldId id="260" r:id="rId7"/>
    <p:sldId id="303" r:id="rId8"/>
    <p:sldId id="265" r:id="rId9"/>
    <p:sldId id="262" r:id="rId10"/>
    <p:sldId id="304" r:id="rId11"/>
    <p:sldId id="309" r:id="rId12"/>
    <p:sldId id="296" r:id="rId13"/>
    <p:sldId id="368" r:id="rId14"/>
    <p:sldId id="266" r:id="rId15"/>
    <p:sldId id="370" r:id="rId16"/>
    <p:sldId id="284" r:id="rId17"/>
    <p:sldId id="267" r:id="rId18"/>
    <p:sldId id="279" r:id="rId19"/>
    <p:sldId id="280" r:id="rId20"/>
    <p:sldId id="307" r:id="rId21"/>
    <p:sldId id="281" r:id="rId22"/>
    <p:sldId id="282" r:id="rId23"/>
    <p:sldId id="283" r:id="rId24"/>
    <p:sldId id="275" r:id="rId25"/>
    <p:sldId id="369" r:id="rId26"/>
    <p:sldId id="308" r:id="rId2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CCCC"/>
    <a:srgbClr val="FFFFFF"/>
    <a:srgbClr val="000000"/>
    <a:srgbClr val="412460"/>
    <a:srgbClr val="7AC143"/>
    <a:srgbClr val="007989"/>
    <a:srgbClr val="C5F8FF"/>
    <a:srgbClr val="CC0099"/>
    <a:srgbClr val="E077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9553" autoAdjust="0"/>
  </p:normalViewPr>
  <p:slideViewPr>
    <p:cSldViewPr>
      <p:cViewPr varScale="1">
        <p:scale>
          <a:sx n="66" d="100"/>
          <a:sy n="66" d="100"/>
        </p:scale>
        <p:origin x="1293" y="3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AD309B-C417-41ED-94F3-E343F2ADDD3A}" type="datetimeFigureOut">
              <a:rPr lang="en-GB" smtClean="0"/>
              <a:t>05/03/2021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EECDCD-DF30-4F88-B592-DB5C20B6559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36440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>
            <a:extLst>
              <a:ext uri="{FF2B5EF4-FFF2-40B4-BE49-F238E27FC236}">
                <a16:creationId xmlns:a16="http://schemas.microsoft.com/office/drawing/2014/main" id="{16B236EA-2BD4-4DBB-95A1-1F62E43572E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5" name="Rectangle 3">
            <a:extLst>
              <a:ext uri="{FF2B5EF4-FFF2-40B4-BE49-F238E27FC236}">
                <a16:creationId xmlns:a16="http://schemas.microsoft.com/office/drawing/2014/main" id="{582A651D-422C-4CED-90D9-F2295BC0614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01675" y="4416425"/>
            <a:ext cx="5607050" cy="4183063"/>
          </a:xfrm>
          <a:noFill/>
        </p:spPr>
        <p:txBody>
          <a:bodyPr/>
          <a:lstStyle/>
          <a:p>
            <a:pPr eaLnBrk="1" hangingPunct="1"/>
            <a:endParaRPr lang="en-US" altLang="en-US" dirty="0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>
            <a:extLst>
              <a:ext uri="{FF2B5EF4-FFF2-40B4-BE49-F238E27FC236}">
                <a16:creationId xmlns:a16="http://schemas.microsoft.com/office/drawing/2014/main" id="{70C0808D-5868-4079-BD1B-C339BBA20B2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1" name="Rectangle 3">
            <a:extLst>
              <a:ext uri="{FF2B5EF4-FFF2-40B4-BE49-F238E27FC236}">
                <a16:creationId xmlns:a16="http://schemas.microsoft.com/office/drawing/2014/main" id="{7CD9DB14-B816-4D71-B2EE-49F3649C2DF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01675" y="4416425"/>
            <a:ext cx="5607050" cy="4183063"/>
          </a:xfrm>
          <a:noFill/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>
            <a:extLst>
              <a:ext uri="{FF2B5EF4-FFF2-40B4-BE49-F238E27FC236}">
                <a16:creationId xmlns:a16="http://schemas.microsoft.com/office/drawing/2014/main" id="{BFD269E1-3A2C-4483-AC76-063BBF6ECEC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39" name="Rectangle 3">
            <a:extLst>
              <a:ext uri="{FF2B5EF4-FFF2-40B4-BE49-F238E27FC236}">
                <a16:creationId xmlns:a16="http://schemas.microsoft.com/office/drawing/2014/main" id="{71B22419-AE56-4174-90FA-1ED17AC665A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01675" y="4416425"/>
            <a:ext cx="5607050" cy="4183063"/>
          </a:xfrm>
          <a:noFill/>
        </p:spPr>
        <p:txBody>
          <a:bodyPr/>
          <a:lstStyle/>
          <a:p>
            <a:pPr eaLnBrk="1" hangingPunct="1"/>
            <a:endParaRPr lang="en-US" altLang="en-US" dirty="0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>
            <a:extLst>
              <a:ext uri="{FF2B5EF4-FFF2-40B4-BE49-F238E27FC236}">
                <a16:creationId xmlns:a16="http://schemas.microsoft.com/office/drawing/2014/main" id="{BFD269E1-3A2C-4483-AC76-063BBF6ECEC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39" name="Rectangle 3">
            <a:extLst>
              <a:ext uri="{FF2B5EF4-FFF2-40B4-BE49-F238E27FC236}">
                <a16:creationId xmlns:a16="http://schemas.microsoft.com/office/drawing/2014/main" id="{71B22419-AE56-4174-90FA-1ED17AC665A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01675" y="4416425"/>
            <a:ext cx="5607050" cy="4183063"/>
          </a:xfrm>
          <a:noFill/>
        </p:spPr>
        <p:txBody>
          <a:bodyPr/>
          <a:lstStyle/>
          <a:p>
            <a:pPr eaLnBrk="1" hangingPunct="1"/>
            <a:endParaRPr lang="en-US" altLang="en-US" dirty="0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848005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EECDCD-DF30-4F88-B592-DB5C20B6559B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96310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EECDCD-DF30-4F88-B592-DB5C20B6559B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00291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EDD6521-D196-45EF-8525-E8074B4A4972}" type="datetimeFigureOut">
              <a:rPr lang="en-GB" smtClean="0"/>
              <a:t>05/03/2021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A09775B-BDF0-474E-BB6C-B33749898E8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909419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EDD6521-D196-45EF-8525-E8074B4A4972}" type="datetimeFigureOut">
              <a:rPr lang="en-GB" smtClean="0"/>
              <a:t>05/03/2021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A09775B-BDF0-474E-BB6C-B33749898E8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23126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EDD6521-D196-45EF-8525-E8074B4A4972}" type="datetimeFigureOut">
              <a:rPr lang="en-GB" smtClean="0"/>
              <a:t>05/03/2021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A09775B-BDF0-474E-BB6C-B33749898E8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11826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:\D94\DATA\Corporate Marketing\Brand Development\Master Brand Assets\Master Logo+River Lockups\UEL BRANDING DEVICE CITE rgb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3714808" y="3428844"/>
            <a:ext cx="15716984" cy="3929246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14348" y="1000108"/>
            <a:ext cx="7715304" cy="1285884"/>
          </a:xfrm>
        </p:spPr>
        <p:txBody>
          <a:bodyPr/>
          <a:lstStyle>
            <a:lvl1pPr algn="l"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School of Architecture, Computing and Engineering.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14348" y="235743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D6521-D196-45EF-8525-E8074B4A4972}" type="datetimeFigureOut">
              <a:rPr lang="en-GB" smtClean="0"/>
              <a:t>05/03/2021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9775B-BDF0-474E-BB6C-B33749898E8E}" type="slidenum">
              <a:rPr lang="en-GB" smtClean="0"/>
              <a:t>‹#›</a:t>
            </a:fld>
            <a:endParaRPr lang="en-GB"/>
          </a:p>
        </p:txBody>
      </p:sp>
      <p:pic>
        <p:nvPicPr>
          <p:cNvPr id="8" name="Picture 2" descr="I:\D94\DATA\Corporate Marketing\Brand Development\Master Brand Assets\Master Logo+River Lockups\UEL BRANDING DEVICE CITE rgb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3714808" y="3428844"/>
            <a:ext cx="15716984" cy="392924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7694972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cite-0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447051" y="5753593"/>
            <a:ext cx="2696949" cy="110440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  <a:ln>
            <a:solidFill>
              <a:schemeClr val="bg2"/>
            </a:solidFill>
          </a:ln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0034" y="1500174"/>
            <a:ext cx="8229600" cy="4525963"/>
          </a:xfrm>
        </p:spPr>
        <p:txBody>
          <a:bodyPr/>
          <a:lstStyle>
            <a:lvl1pPr>
              <a:defRPr>
                <a:solidFill>
                  <a:srgbClr val="485E2A"/>
                </a:solidFill>
              </a:defRPr>
            </a:lvl1pPr>
            <a:lvl2pPr>
              <a:defRPr>
                <a:solidFill>
                  <a:srgbClr val="485E2A"/>
                </a:solidFill>
              </a:defRPr>
            </a:lvl2pPr>
            <a:lvl3pPr>
              <a:defRPr>
                <a:solidFill>
                  <a:srgbClr val="485E2A"/>
                </a:solidFill>
              </a:defRPr>
            </a:lvl3pPr>
            <a:lvl4pPr>
              <a:defRPr>
                <a:solidFill>
                  <a:srgbClr val="485E2A"/>
                </a:solidFill>
              </a:defRPr>
            </a:lvl4pPr>
            <a:lvl5pPr>
              <a:defRPr>
                <a:solidFill>
                  <a:srgbClr val="485E2A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pic>
        <p:nvPicPr>
          <p:cNvPr id="5" name="Picture 4" descr="cite-0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447051" y="5753593"/>
            <a:ext cx="2696949" cy="1104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8198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ite-0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447051" y="5753593"/>
            <a:ext cx="2696949" cy="110440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7" name="Picture 6" descr="cite-0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447051" y="5753593"/>
            <a:ext cx="2696949" cy="1104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0163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ite-0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447051" y="5753593"/>
            <a:ext cx="2696949" cy="110440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8" name="Picture 7" descr="cite-0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447051" y="5753593"/>
            <a:ext cx="2696949" cy="1104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23571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ite-0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447051" y="5753593"/>
            <a:ext cx="2696949" cy="110440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pic>
        <p:nvPicPr>
          <p:cNvPr id="4" name="Picture 3" descr="cite-0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447051" y="5753593"/>
            <a:ext cx="2696949" cy="1104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7886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2782125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ite-0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447051" y="5753593"/>
            <a:ext cx="2696949" cy="110440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6" name="Picture 5" descr="cite-0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447051" y="5753593"/>
            <a:ext cx="2696949" cy="1104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51347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ite-0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447051" y="5753593"/>
            <a:ext cx="2696949" cy="110440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6" name="Picture 5" descr="cite-0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447051" y="5753593"/>
            <a:ext cx="2696949" cy="1104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7471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EDD6521-D196-45EF-8525-E8074B4A4972}" type="datetimeFigureOut">
              <a:rPr lang="en-GB" smtClean="0"/>
              <a:t>05/03/2021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A09775B-BDF0-474E-BB6C-B33749898E8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054800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7813"/>
            <a:ext cx="8229600" cy="11398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307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91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41763"/>
            <a:ext cx="4038600" cy="21891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 dirty="0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 dirty="0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B3E60A6-BBC3-4F8A-9947-AC134C13E015}" type="slidenum">
              <a:rPr lang="en-GB" altLang="en-US"/>
              <a:pPr>
                <a:defRPr/>
              </a:pPr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228994133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>
  <p:cSld name="Title, Clip 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609600"/>
            <a:ext cx="7391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lipArt Placeholder 2"/>
          <p:cNvSpPr>
            <a:spLocks noGrp="1"/>
          </p:cNvSpPr>
          <p:nvPr>
            <p:ph type="clipArt" sz="half" idx="1"/>
          </p:nvPr>
        </p:nvSpPr>
        <p:spPr>
          <a:xfrm>
            <a:off x="228600" y="1981200"/>
            <a:ext cx="3619500" cy="4114800"/>
          </a:xfrm>
        </p:spPr>
        <p:txBody>
          <a:bodyPr/>
          <a:lstStyle/>
          <a:p>
            <a:r>
              <a:rPr lang="en-US"/>
              <a:t>Click icon to add online image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000500" y="1981200"/>
            <a:ext cx="36195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228600" y="6248400"/>
            <a:ext cx="1828800" cy="457200"/>
          </a:xfrm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514600" y="6248400"/>
            <a:ext cx="3048000" cy="457200"/>
          </a:xfrm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096000" y="6248400"/>
            <a:ext cx="1524000" cy="457200"/>
          </a:xfrm>
        </p:spPr>
        <p:txBody>
          <a:bodyPr/>
          <a:lstStyle>
            <a:lvl1pPr>
              <a:defRPr/>
            </a:lvl1pPr>
          </a:lstStyle>
          <a:p>
            <a:fld id="{BF18370C-04A4-4510-B0E3-621BE6891E85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518441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304800"/>
            <a:ext cx="7772400" cy="12065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219200" y="1600200"/>
            <a:ext cx="3810000" cy="4495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5181600" y="1600200"/>
            <a:ext cx="3810000" cy="4495800"/>
          </a:xfrm>
        </p:spPr>
        <p:txBody>
          <a:bodyPr/>
          <a:lstStyle/>
          <a:p>
            <a:r>
              <a:rPr lang="en-US"/>
              <a:t>Click icon to add online image</a:t>
            </a:r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143000" y="64008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581400" y="64008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239000" y="64008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8E8CAEC1-FF50-43FD-BF3C-ED530B949B84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38916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37CBAD-31C6-480F-9152-FC84005CD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25EE14-CE1F-43A4-835A-FB34A9EB5090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685800" y="1752600"/>
            <a:ext cx="3810000" cy="4343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2541FA-A6E5-4681-AD8D-C4689EF5E2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752600"/>
            <a:ext cx="3810000" cy="4343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332314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14348" y="1000108"/>
            <a:ext cx="7715304" cy="1285884"/>
          </a:xfrm>
        </p:spPr>
        <p:txBody>
          <a:bodyPr/>
          <a:lstStyle>
            <a:lvl1pPr algn="l">
              <a:defRPr baseline="0">
                <a:solidFill>
                  <a:srgbClr val="00CCCC"/>
                </a:solidFill>
              </a:defRPr>
            </a:lvl1pPr>
          </a:lstStyle>
          <a:p>
            <a:r>
              <a:rPr lang="en-US" dirty="0"/>
              <a:t>School of Architecture, Computing and Engineering.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14348" y="235743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7F499-35EC-47F5-ADA8-AEB26AC70B62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7695834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  <a:ln>
            <a:solidFill>
              <a:schemeClr val="bg2"/>
            </a:solidFill>
          </a:ln>
        </p:spPr>
        <p:txBody>
          <a:bodyPr/>
          <a:lstStyle>
            <a:lvl1pPr algn="l">
              <a:defRPr b="1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0034" y="1500174"/>
            <a:ext cx="8229600" cy="4525963"/>
          </a:xfrm>
        </p:spPr>
        <p:txBody>
          <a:bodyPr/>
          <a:lstStyle>
            <a:lvl1pPr>
              <a:defRPr>
                <a:solidFill>
                  <a:srgbClr val="485E2A"/>
                </a:solidFill>
              </a:defRPr>
            </a:lvl1pPr>
            <a:lvl2pPr>
              <a:defRPr>
                <a:solidFill>
                  <a:srgbClr val="485E2A"/>
                </a:solidFill>
              </a:defRPr>
            </a:lvl2pPr>
            <a:lvl3pPr>
              <a:defRPr>
                <a:solidFill>
                  <a:srgbClr val="485E2A"/>
                </a:solidFill>
              </a:defRPr>
            </a:lvl3pPr>
            <a:lvl4pPr>
              <a:defRPr>
                <a:solidFill>
                  <a:srgbClr val="485E2A"/>
                </a:solidFill>
              </a:defRPr>
            </a:lvl4pPr>
            <a:lvl5pPr>
              <a:defRPr>
                <a:solidFill>
                  <a:srgbClr val="485E2A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3728521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531463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160388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6482813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871110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EDD6521-D196-45EF-8525-E8074B4A4972}" type="datetimeFigureOut">
              <a:rPr lang="en-GB" smtClean="0"/>
              <a:t>05/03/2021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A09775B-BDF0-474E-BB6C-B33749898E8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463391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8915653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0663330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7813"/>
            <a:ext cx="8229600" cy="11398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307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91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41763"/>
            <a:ext cx="4038600" cy="21891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 dirty="0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 dirty="0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B3E60A6-BBC3-4F8A-9947-AC134C13E015}" type="slidenum">
              <a:rPr lang="en-GB" altLang="en-US"/>
              <a:pPr>
                <a:defRPr/>
              </a:pPr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419694677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 preserve="1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304800"/>
            <a:ext cx="7772400" cy="12065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219200" y="1600200"/>
            <a:ext cx="3810000" cy="4495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5181600" y="1600200"/>
            <a:ext cx="3810000" cy="4495800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143000" y="64008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581400" y="64008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239000" y="64008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8E8CAEC1-FF50-43FD-BF3C-ED530B949B84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107181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2238"/>
            <a:ext cx="75438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719263"/>
            <a:ext cx="4038600" cy="44116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19263"/>
            <a:ext cx="4038600" cy="44116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endParaRPr lang="en-GB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GB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fld id="{67C4ABEA-728C-4B8D-87EF-CC3018C0CDC8}" type="slidenum">
              <a:rPr lang="en-GB" altLang="en-US"/>
              <a:pPr/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173383419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Title, Clip 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609600"/>
            <a:ext cx="7391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lipArt Placeholder 2"/>
          <p:cNvSpPr>
            <a:spLocks noGrp="1"/>
          </p:cNvSpPr>
          <p:nvPr>
            <p:ph type="clipArt" sz="half" idx="1"/>
          </p:nvPr>
        </p:nvSpPr>
        <p:spPr>
          <a:xfrm>
            <a:off x="228600" y="1981200"/>
            <a:ext cx="3619500" cy="4114800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000500" y="1981200"/>
            <a:ext cx="36195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228600" y="6248400"/>
            <a:ext cx="1828800" cy="457200"/>
          </a:xfrm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514600" y="6248400"/>
            <a:ext cx="3048000" cy="457200"/>
          </a:xfrm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096000" y="6248400"/>
            <a:ext cx="1524000" cy="457200"/>
          </a:xfrm>
        </p:spPr>
        <p:txBody>
          <a:bodyPr/>
          <a:lstStyle>
            <a:lvl1pPr>
              <a:defRPr/>
            </a:lvl1pPr>
          </a:lstStyle>
          <a:p>
            <a:fld id="{BF18370C-04A4-4510-B0E3-621BE6891E85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87965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EDD6521-D196-45EF-8525-E8074B4A4972}" type="datetimeFigureOut">
              <a:rPr lang="en-GB" smtClean="0"/>
              <a:t>05/03/2021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A09775B-BDF0-474E-BB6C-B33749898E8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06267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EDD6521-D196-45EF-8525-E8074B4A4972}" type="datetimeFigureOut">
              <a:rPr lang="en-GB" smtClean="0"/>
              <a:t>05/03/2021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A09775B-BDF0-474E-BB6C-B33749898E8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40213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EDD6521-D196-45EF-8525-E8074B4A4972}" type="datetimeFigureOut">
              <a:rPr lang="en-GB" smtClean="0"/>
              <a:t>05/03/2021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A09775B-BDF0-474E-BB6C-B33749898E8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2604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EDD6521-D196-45EF-8525-E8074B4A4972}" type="datetimeFigureOut">
              <a:rPr lang="en-GB" smtClean="0"/>
              <a:t>05/03/2021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A09775B-BDF0-474E-BB6C-B33749898E8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72903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EDD6521-D196-45EF-8525-E8074B4A4972}" type="datetimeFigureOut">
              <a:rPr lang="en-GB" smtClean="0"/>
              <a:t>05/03/2021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A09775B-BDF0-474E-BB6C-B33749898E8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79060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EDD6521-D196-45EF-8525-E8074B4A4972}" type="datetimeFigureOut">
              <a:rPr lang="en-GB" smtClean="0"/>
              <a:t>05/03/2021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A09775B-BDF0-474E-BB6C-B33749898E8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70857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image" Target="../media/image6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79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6000" dirty="0">
              <a:latin typeface="Samaritans" panose="02000000000000000000" pitchFamily="2" charset="0"/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1907704" y="3144411"/>
            <a:ext cx="569579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4800" dirty="0">
                <a:solidFill>
                  <a:schemeClr val="bg1"/>
                </a:solidFill>
                <a:latin typeface="Samaritans" panose="02000000000000000000" pitchFamily="2" charset="0"/>
              </a:rPr>
              <a:t>COPING STRATEGIES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256" y="5991191"/>
            <a:ext cx="2093644" cy="644198"/>
          </a:xfrm>
          <a:prstGeom prst="rect">
            <a:avLst/>
          </a:prstGeom>
        </p:spPr>
      </p:pic>
      <p:pic>
        <p:nvPicPr>
          <p:cNvPr id="1027" name="Picture 3" descr="\\Samfil02\Samaritans\Fundraising &amp; Communications\Communications\Design Work\NEW DESIGN WORK\BRANDING\Illustrations\Illustrations for WORD 2013\PNGs for WORD templates\bulb_green.png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316" y="2852936"/>
            <a:ext cx="844356" cy="1146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73463" y="260648"/>
            <a:ext cx="5615772" cy="1669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3878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EE40F1-5BD6-4A1B-BD81-7FCFE6A7E10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61628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47F499-35EC-47F5-ADA8-AEB26AC70B62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7B49D068-28AC-4884-8E0B-257B7E49E75E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75380"/>
            <a:ext cx="9144000" cy="1187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5460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hf hdr="0" dt="0"/>
  <p:txStyles>
    <p:titleStyle>
      <a:lvl1pPr algn="l" defTabSz="914400" rtl="0" eaLnBrk="1" latinLnBrk="0" hangingPunct="1">
        <a:spcBef>
          <a:spcPct val="0"/>
        </a:spcBef>
        <a:buNone/>
        <a:defRPr sz="4400" b="1" kern="1200">
          <a:solidFill>
            <a:srgbClr val="00CCCC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slideLayout" Target="../slideLayouts/slideLayout25.xml"/><Relationship Id="rId1" Type="http://schemas.openxmlformats.org/officeDocument/2006/relationships/tags" Target="../tags/tag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5.xml"/><Relationship Id="rId1" Type="http://schemas.openxmlformats.org/officeDocument/2006/relationships/tags" Target="../tags/tag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5.xml"/><Relationship Id="rId1" Type="http://schemas.openxmlformats.org/officeDocument/2006/relationships/tags" Target="../tags/tag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5.xml"/><Relationship Id="rId1" Type="http://schemas.openxmlformats.org/officeDocument/2006/relationships/tags" Target="../tags/tag10.xml"/><Relationship Id="rId4" Type="http://schemas.openxmlformats.org/officeDocument/2006/relationships/image" Target="../media/image15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Layout" Target="../slideLayouts/slideLayout25.xml"/><Relationship Id="rId1" Type="http://schemas.openxmlformats.org/officeDocument/2006/relationships/tags" Target="../tags/tag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Layout" Target="../slideLayouts/slideLayout25.xml"/><Relationship Id="rId1" Type="http://schemas.openxmlformats.org/officeDocument/2006/relationships/tags" Target="../tags/tag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25.xml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25.xml"/><Relationship Id="rId1" Type="http://schemas.openxmlformats.org/officeDocument/2006/relationships/tags" Target="../tags/tag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5.xml"/><Relationship Id="rId1" Type="http://schemas.openxmlformats.org/officeDocument/2006/relationships/tags" Target="../tags/tag14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slideLayout" Target="../slideLayouts/slideLayout25.xml"/><Relationship Id="rId1" Type="http://schemas.openxmlformats.org/officeDocument/2006/relationships/tags" Target="../tags/tag1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25.xml"/><Relationship Id="rId1" Type="http://schemas.openxmlformats.org/officeDocument/2006/relationships/tags" Target="../tags/tag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5.xml"/><Relationship Id="rId1" Type="http://schemas.openxmlformats.org/officeDocument/2006/relationships/tags" Target="../tags/tag3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5.xml"/><Relationship Id="rId1" Type="http://schemas.openxmlformats.org/officeDocument/2006/relationships/tags" Target="../tags/tag4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5.xml"/><Relationship Id="rId1" Type="http://schemas.openxmlformats.org/officeDocument/2006/relationships/tags" Target="../tags/tag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5.xml"/><Relationship Id="rId1" Type="http://schemas.openxmlformats.org/officeDocument/2006/relationships/tags" Target="../tags/tag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32">
            <a:extLst>
              <a:ext uri="{FF2B5EF4-FFF2-40B4-BE49-F238E27FC236}">
                <a16:creationId xmlns:a16="http://schemas.microsoft.com/office/drawing/2014/main" id="{89C7C538-9A5B-6C48-AA95-421C3EA87AA2}"/>
              </a:ext>
            </a:extLst>
          </p:cNvPr>
          <p:cNvSpPr/>
          <p:nvPr/>
        </p:nvSpPr>
        <p:spPr>
          <a:xfrm>
            <a:off x="476251" y="2181303"/>
            <a:ext cx="257337" cy="4676073"/>
          </a:xfrm>
          <a:custGeom>
            <a:avLst/>
            <a:gdLst/>
            <a:ahLst/>
            <a:cxnLst/>
            <a:rect l="l" t="t" r="r" b="b"/>
            <a:pathLst>
              <a:path w="565785" h="10455910">
                <a:moveTo>
                  <a:pt x="0" y="10455692"/>
                </a:moveTo>
                <a:lnTo>
                  <a:pt x="565427" y="10455692"/>
                </a:lnTo>
                <a:lnTo>
                  <a:pt x="565427" y="0"/>
                </a:lnTo>
                <a:lnTo>
                  <a:pt x="0" y="0"/>
                </a:lnTo>
                <a:lnTo>
                  <a:pt x="0" y="10455692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pPr marL="0" marR="0" lvl="0" indent="0" algn="l" defTabSz="4157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18" b="0" i="0" u="none" strike="noStrike" kern="1200" cap="none" spc="0" normalizeH="0" baseline="0" noProof="0" dirty="0">
              <a:ln>
                <a:noFill/>
              </a:ln>
              <a:solidFill>
                <a:srgbClr val="272625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3">
            <a:extLst>
              <a:ext uri="{FF2B5EF4-FFF2-40B4-BE49-F238E27FC236}">
                <a16:creationId xmlns:a16="http://schemas.microsoft.com/office/drawing/2014/main" id="{0F171885-E775-164F-8786-3F66DB33BD15}"/>
              </a:ext>
            </a:extLst>
          </p:cNvPr>
          <p:cNvSpPr txBox="1"/>
          <p:nvPr/>
        </p:nvSpPr>
        <p:spPr>
          <a:xfrm>
            <a:off x="1159086" y="2181304"/>
            <a:ext cx="7328368" cy="19538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76" marR="2310" lvl="0" indent="0" algn="l" defTabSz="415778" rtl="0" eaLnBrk="1" fontAlgn="auto" latinLnBrk="0" hangingPunct="1">
              <a:lnSpc>
                <a:spcPct val="70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4457" b="1" spc="-48" dirty="0">
                <a:solidFill>
                  <a:srgbClr val="00CCCC"/>
                </a:solidFill>
                <a:latin typeface="Founders Grotesk Cond Bold"/>
                <a:cs typeface="Founders Grotesk Cond Bold"/>
              </a:rPr>
              <a:t>Lesson 10: CN4005</a:t>
            </a:r>
            <a:endParaRPr kumimoji="0" lang="en-GB" sz="4457" b="1" i="0" u="none" strike="noStrike" kern="1200" cap="none" spc="-48" normalizeH="0" baseline="0" noProof="0" dirty="0">
              <a:ln>
                <a:noFill/>
              </a:ln>
              <a:solidFill>
                <a:srgbClr val="00CCCC"/>
              </a:solidFill>
              <a:effectLst/>
              <a:uLnTx/>
              <a:uFillTx/>
              <a:latin typeface="Founders Grotesk Cond Bold"/>
              <a:ea typeface="+mn-ea"/>
              <a:cs typeface="Founders Grotesk Cond Bold"/>
            </a:endParaRPr>
          </a:p>
          <a:p>
            <a:pPr marL="5776" marR="2310" lvl="0" indent="0" algn="l" defTabSz="415778" rtl="0" eaLnBrk="1" fontAlgn="auto" latinLnBrk="0" hangingPunct="1">
              <a:lnSpc>
                <a:spcPct val="70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4457" b="1" spc="-48" dirty="0">
                <a:solidFill>
                  <a:srgbClr val="00CCCC"/>
                </a:solidFill>
                <a:latin typeface="Founders Grotesk Cond Bold"/>
                <a:cs typeface="Founders Grotesk Light"/>
              </a:rPr>
              <a:t>Mental Wealth</a:t>
            </a:r>
          </a:p>
          <a:p>
            <a:pPr marL="5776" marR="2310" lvl="0" indent="0" algn="l" defTabSz="415778" rtl="0" eaLnBrk="1" fontAlgn="auto" latinLnBrk="0" hangingPunct="1">
              <a:lnSpc>
                <a:spcPct val="70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200" b="1" i="0" u="none" strike="noStrike" kern="1200" cap="none" spc="-48" normalizeH="0" baseline="0" noProof="0" dirty="0">
                <a:ln>
                  <a:noFill/>
                </a:ln>
                <a:solidFill>
                  <a:srgbClr val="00CC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Founders Grotesk Cond Bold"/>
                <a:ea typeface="+mn-ea"/>
                <a:cs typeface="Founders Grotesk Light"/>
              </a:rPr>
              <a:t>Mental Health and Wellbeing</a:t>
            </a:r>
            <a:endParaRPr kumimoji="0" lang="en-GB" sz="3200" b="1" i="0" u="none" strike="noStrike" kern="1200" cap="none" spc="-48" normalizeH="0" baseline="0" noProof="0" dirty="0">
              <a:ln>
                <a:noFill/>
              </a:ln>
              <a:solidFill>
                <a:srgbClr val="00CCC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Founders Grotesk Cond Bold"/>
              <a:cs typeface="Founders Grotesk Light"/>
            </a:endParaRPr>
          </a:p>
          <a:p>
            <a:pPr marL="5776" marR="2310" lvl="0" indent="0" algn="l" defTabSz="415778" rtl="0" eaLnBrk="1" fontAlgn="auto" latinLnBrk="0" hangingPunct="1">
              <a:lnSpc>
                <a:spcPct val="70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800" b="0" i="0" u="none" strike="noStrike" kern="1200" cap="none" spc="-2" normalizeH="0" baseline="0" noProof="0" dirty="0">
              <a:ln>
                <a:noFill/>
              </a:ln>
              <a:solidFill>
                <a:srgbClr val="272625"/>
              </a:solidFill>
              <a:effectLst/>
              <a:uLnTx/>
              <a:uFillTx/>
              <a:latin typeface="Founders Grotesk Cond Bold"/>
              <a:ea typeface="+mn-ea"/>
              <a:cs typeface="Founders Grotesk Light"/>
            </a:endParaRPr>
          </a:p>
          <a:p>
            <a:pPr marL="5776" marR="2310" lvl="0" indent="0" algn="l" defTabSz="415778" rtl="0" eaLnBrk="1" fontAlgn="auto" latinLnBrk="0" hangingPunct="1">
              <a:lnSpc>
                <a:spcPct val="70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0" i="0" u="none" strike="noStrike" kern="1200" cap="none" spc="-2" normalizeH="0" baseline="0" noProof="0" dirty="0">
                <a:ln>
                  <a:noFill/>
                </a:ln>
                <a:solidFill>
                  <a:srgbClr val="272625"/>
                </a:solidFill>
                <a:effectLst/>
                <a:uLnTx/>
                <a:uFillTx/>
                <a:latin typeface="Founders Grotesk Cond Bold"/>
                <a:ea typeface="+mn-ea"/>
                <a:cs typeface="Founders Grotesk Light"/>
              </a:rPr>
              <a:t>Dr Fadi Safieddine</a:t>
            </a:r>
            <a:endParaRPr kumimoji="0" sz="2800" b="0" i="0" u="none" strike="noStrike" kern="1200" cap="none" spc="0" normalizeH="0" baseline="0" noProof="0" dirty="0">
              <a:ln>
                <a:noFill/>
              </a:ln>
              <a:solidFill>
                <a:srgbClr val="272625"/>
              </a:solidFill>
              <a:effectLst/>
              <a:uLnTx/>
              <a:uFillTx/>
              <a:latin typeface="Founders Grotesk Cond Bold"/>
              <a:ea typeface="+mn-ea"/>
              <a:cs typeface="Founders Grotesk Light"/>
            </a:endParaRP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72786E4B-CA9D-4BE2-9677-32F74E08A1D1}"/>
              </a:ext>
            </a:extLst>
          </p:cNvPr>
          <p:cNvSpPr txBox="1">
            <a:spLocks/>
          </p:cNvSpPr>
          <p:nvPr/>
        </p:nvSpPr>
        <p:spPr>
          <a:xfrm>
            <a:off x="-1143000" y="6492875"/>
            <a:ext cx="2133600" cy="3651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fld id="{84343C84-7574-4DDA-BCFB-8D316A6A86D0}" type="slidenum">
              <a:rPr lang="en-US" sz="2000" b="1" smtClean="0">
                <a:solidFill>
                  <a:srgbClr val="33471C"/>
                </a:solidFill>
                <a:latin typeface="Arial"/>
              </a:rPr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t>1</a:t>
            </a:fld>
            <a:endParaRPr lang="en-US" sz="2000" b="1" dirty="0">
              <a:solidFill>
                <a:srgbClr val="33471C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130028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4">
            <a:extLst>
              <a:ext uri="{FF2B5EF4-FFF2-40B4-BE49-F238E27FC236}">
                <a16:creationId xmlns:a16="http://schemas.microsoft.com/office/drawing/2014/main" id="{DA0C0F02-832A-4E7C-9FB7-05C8A937CFE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b="1" dirty="0"/>
              <a:t>Stress response</a:t>
            </a:r>
            <a:endParaRPr lang="en-US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lIns="0" tIns="0" rIns="0" bIns="0">
            <a:normAutofit/>
          </a:bodyPr>
          <a:lstStyle/>
          <a:p>
            <a:pPr marL="0" indent="0">
              <a:buNone/>
            </a:pPr>
            <a:r>
              <a:rPr lang="en-US" sz="2400" b="1" dirty="0">
                <a:latin typeface="Rockwell" pitchFamily="18" charset="0"/>
              </a:rPr>
              <a:t>Common signs of stress:</a:t>
            </a:r>
          </a:p>
          <a:p>
            <a:r>
              <a:rPr lang="en-US" sz="2400" dirty="0">
                <a:latin typeface="Franklin Gothic Book" pitchFamily="34" charset="0"/>
              </a:rPr>
              <a:t>Blood pressure rises.</a:t>
            </a:r>
          </a:p>
          <a:p>
            <a:r>
              <a:rPr lang="en-US" sz="2400" dirty="0">
                <a:latin typeface="Franklin Gothic Book" pitchFamily="34" charset="0"/>
              </a:rPr>
              <a:t>Breathing becomes more rapid.</a:t>
            </a:r>
          </a:p>
          <a:p>
            <a:r>
              <a:rPr lang="en-US" sz="2400" dirty="0">
                <a:latin typeface="Franklin Gothic Book" pitchFamily="34" charset="0"/>
              </a:rPr>
              <a:t>Digestive system slows down.</a:t>
            </a:r>
          </a:p>
          <a:p>
            <a:r>
              <a:rPr lang="en-US" sz="2400" dirty="0">
                <a:latin typeface="Franklin Gothic Book" pitchFamily="34" charset="0"/>
              </a:rPr>
              <a:t>Heart rate (pulse) rises.</a:t>
            </a:r>
          </a:p>
          <a:p>
            <a:r>
              <a:rPr lang="en-US" sz="2400" dirty="0">
                <a:latin typeface="Franklin Gothic Book" pitchFamily="34" charset="0"/>
              </a:rPr>
              <a:t>Immune system goes down.</a:t>
            </a:r>
          </a:p>
          <a:p>
            <a:r>
              <a:rPr lang="en-US" sz="2400" dirty="0">
                <a:latin typeface="Franklin Gothic Book" pitchFamily="34" charset="0"/>
              </a:rPr>
              <a:t>Muscles become tense.</a:t>
            </a:r>
          </a:p>
          <a:p>
            <a:r>
              <a:rPr lang="en-US" sz="2400" dirty="0">
                <a:latin typeface="Franklin Gothic Book" pitchFamily="34" charset="0"/>
              </a:rPr>
              <a:t>Sleeping can be more of a problem. 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6084168" y="1516167"/>
            <a:ext cx="2715662" cy="4067931"/>
            <a:chOff x="6090002" y="2220798"/>
            <a:chExt cx="2139598" cy="3208697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0002" y="2220798"/>
              <a:ext cx="2139598" cy="3208697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 rot="16200000">
              <a:off x="7781648" y="5012461"/>
              <a:ext cx="668453" cy="9233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Photo by ®Thinkstock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707743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B05E4-9A95-4257-82BB-EC31849A3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End of Part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468D43-064A-4DE9-848F-7635698A8F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0034" y="1500174"/>
            <a:ext cx="8229600" cy="5601234"/>
          </a:xfrm>
        </p:spPr>
        <p:txBody>
          <a:bodyPr>
            <a:normAutofit/>
          </a:bodyPr>
          <a:lstStyle/>
          <a:p>
            <a:r>
              <a:rPr lang="en-GB" b="1" dirty="0"/>
              <a:t>Activity 10.1. </a:t>
            </a:r>
            <a:r>
              <a:rPr lang="en-GB" dirty="0"/>
              <a:t>How does your body react to stress? Select as many as you spot:</a:t>
            </a:r>
          </a:p>
          <a:p>
            <a:pPr lvl="1"/>
            <a:r>
              <a:rPr lang="en-US" sz="2000" dirty="0">
                <a:latin typeface="Franklin Gothic Book" pitchFamily="34" charset="0"/>
              </a:rPr>
              <a:t>Blood pressure rises.</a:t>
            </a:r>
          </a:p>
          <a:p>
            <a:pPr lvl="1"/>
            <a:r>
              <a:rPr lang="en-US" sz="2000" dirty="0">
                <a:latin typeface="Franklin Gothic Book" pitchFamily="34" charset="0"/>
              </a:rPr>
              <a:t>Breathing becomes more rapid.</a:t>
            </a:r>
          </a:p>
          <a:p>
            <a:pPr lvl="1"/>
            <a:r>
              <a:rPr lang="en-US" sz="2000" dirty="0">
                <a:latin typeface="Franklin Gothic Book" pitchFamily="34" charset="0"/>
              </a:rPr>
              <a:t>Digestive system slows down.</a:t>
            </a:r>
          </a:p>
          <a:p>
            <a:pPr lvl="1"/>
            <a:r>
              <a:rPr lang="en-US" sz="2000" dirty="0">
                <a:latin typeface="Franklin Gothic Book" pitchFamily="34" charset="0"/>
              </a:rPr>
              <a:t>Overeat</a:t>
            </a:r>
          </a:p>
          <a:p>
            <a:pPr lvl="1"/>
            <a:r>
              <a:rPr lang="en-US" sz="2000" dirty="0">
                <a:latin typeface="Franklin Gothic Book" pitchFamily="34" charset="0"/>
              </a:rPr>
              <a:t>Undereat</a:t>
            </a:r>
          </a:p>
          <a:p>
            <a:pPr lvl="1"/>
            <a:r>
              <a:rPr lang="en-US" sz="2000" dirty="0">
                <a:latin typeface="Franklin Gothic Book" pitchFamily="34" charset="0"/>
              </a:rPr>
              <a:t>Heart rate (pulse) rises.</a:t>
            </a:r>
          </a:p>
          <a:p>
            <a:pPr lvl="1"/>
            <a:r>
              <a:rPr lang="en-US" sz="2000" dirty="0">
                <a:latin typeface="Franklin Gothic Book" pitchFamily="34" charset="0"/>
              </a:rPr>
              <a:t>Immune system goes down.</a:t>
            </a:r>
          </a:p>
          <a:p>
            <a:pPr lvl="1"/>
            <a:r>
              <a:rPr lang="en-US" sz="2000" dirty="0">
                <a:latin typeface="Franklin Gothic Book" pitchFamily="34" charset="0"/>
              </a:rPr>
              <a:t>Muscles become tense.</a:t>
            </a:r>
          </a:p>
          <a:p>
            <a:pPr lvl="1"/>
            <a:r>
              <a:rPr lang="en-US" sz="2000" dirty="0">
                <a:latin typeface="Franklin Gothic Book" pitchFamily="34" charset="0"/>
              </a:rPr>
              <a:t>Sleeping can be more of a problem. 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188959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1B5624-E054-4CFA-B315-F613202A87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How to manage our wellbeing</a:t>
            </a:r>
            <a:r>
              <a:rPr lang="en-NZ" sz="3600" b="1" dirty="0"/>
              <a:t>?</a:t>
            </a:r>
            <a:endParaRPr lang="en-NZ" sz="3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20FFCD-00AD-4116-9F0D-64A04655C720}"/>
              </a:ext>
            </a:extLst>
          </p:cNvPr>
          <p:cNvSpPr txBox="1"/>
          <p:nvPr/>
        </p:nvSpPr>
        <p:spPr>
          <a:xfrm>
            <a:off x="6660232" y="274638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rgbClr val="00CCCC"/>
                </a:solidFill>
              </a:rPr>
              <a:t>Part 2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229340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1B5624-E054-4CFA-B315-F613202A87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How to manage our wellbeing</a:t>
            </a:r>
            <a:r>
              <a:rPr lang="en-NZ" sz="3600" b="1" dirty="0"/>
              <a:t>?</a:t>
            </a:r>
            <a:endParaRPr lang="en-NZ" sz="3600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A015E84-78EA-475E-97F8-EB713C27FC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/>
              <a:t>Stress is normal</a:t>
            </a:r>
            <a:r>
              <a:rPr lang="en-US" dirty="0"/>
              <a:t>. It is our bodies’ response to help us prepare for </a:t>
            </a:r>
            <a:r>
              <a:rPr lang="en-NZ" dirty="0"/>
              <a:t>challenges</a:t>
            </a:r>
          </a:p>
          <a:p>
            <a:pPr lvl="1"/>
            <a:r>
              <a:rPr lang="en-US" dirty="0"/>
              <a:t>In today’s world we face many situations that can trigger our stress response</a:t>
            </a:r>
          </a:p>
          <a:p>
            <a:pPr lvl="1"/>
            <a:r>
              <a:rPr lang="en-US" dirty="0"/>
              <a:t>We need to make sure we turn off and recover</a:t>
            </a:r>
          </a:p>
          <a:p>
            <a:r>
              <a:rPr lang="en-US" dirty="0"/>
              <a:t>Too much stress can be harmful</a:t>
            </a:r>
          </a:p>
          <a:p>
            <a:pPr lvl="1"/>
            <a:r>
              <a:rPr lang="en-US" dirty="0"/>
              <a:t>In small doses, experiencing stress can help us to perform</a:t>
            </a:r>
          </a:p>
          <a:p>
            <a:pPr lvl="1"/>
            <a:r>
              <a:rPr lang="en-US" dirty="0"/>
              <a:t>Workplace processes and systems can support minimizing, managing and recovering from </a:t>
            </a:r>
            <a:r>
              <a:rPr lang="en-NZ" dirty="0"/>
              <a:t>stress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47937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512" y="2011159"/>
            <a:ext cx="16110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dirty="0">
                <a:solidFill>
                  <a:srgbClr val="007989"/>
                </a:solidFill>
              </a:rPr>
              <a:t>Circles of control</a:t>
            </a:r>
          </a:p>
        </p:txBody>
      </p:sp>
      <p:sp>
        <p:nvSpPr>
          <p:cNvPr id="7" name="Oval 6"/>
          <p:cNvSpPr/>
          <p:nvPr/>
        </p:nvSpPr>
        <p:spPr>
          <a:xfrm>
            <a:off x="1691680" y="1412776"/>
            <a:ext cx="4968552" cy="4968552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rgbClr val="00798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Oval 7"/>
          <p:cNvSpPr/>
          <p:nvPr/>
        </p:nvSpPr>
        <p:spPr>
          <a:xfrm>
            <a:off x="2483768" y="2344760"/>
            <a:ext cx="3320608" cy="3320608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38100">
            <a:solidFill>
              <a:srgbClr val="7AC1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Oval 8"/>
          <p:cNvSpPr/>
          <p:nvPr/>
        </p:nvSpPr>
        <p:spPr>
          <a:xfrm>
            <a:off x="3426088" y="3289176"/>
            <a:ext cx="1363960" cy="1363960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98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/>
          <p:cNvSpPr txBox="1"/>
          <p:nvPr/>
        </p:nvSpPr>
        <p:spPr>
          <a:xfrm>
            <a:off x="3315765" y="1732746"/>
            <a:ext cx="16882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solidFill>
                  <a:srgbClr val="007989"/>
                </a:solidFill>
                <a:latin typeface="Samaritans" panose="02000000000000000000" pitchFamily="2" charset="0"/>
              </a:rPr>
              <a:t>NO CONTROL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384948" y="2740858"/>
            <a:ext cx="14750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solidFill>
                  <a:srgbClr val="7AC143"/>
                </a:solidFill>
                <a:latin typeface="Samaritans" panose="02000000000000000000" pitchFamily="2" charset="0"/>
              </a:rPr>
              <a:t>INFLUENCE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491880" y="3769005"/>
            <a:ext cx="12731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solidFill>
                  <a:srgbClr val="007989"/>
                </a:solidFill>
                <a:latin typeface="Samaritans" panose="02000000000000000000" pitchFamily="2" charset="0"/>
              </a:rPr>
              <a:t>CONTROL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87C132CE-B8FC-4C79-ABB7-7E020621694E}"/>
              </a:ext>
            </a:extLst>
          </p:cNvPr>
          <p:cNvSpPr txBox="1">
            <a:spLocks/>
          </p:cNvSpPr>
          <p:nvPr/>
        </p:nvSpPr>
        <p:spPr>
          <a:xfrm>
            <a:off x="395536" y="130797"/>
            <a:ext cx="7992888" cy="1143000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rgbClr val="00CCCC"/>
                </a:solidFill>
              </a:rPr>
              <a:t>How to manage our wellbeing</a:t>
            </a:r>
            <a:r>
              <a:rPr lang="en-NZ" sz="4000" b="1" dirty="0">
                <a:solidFill>
                  <a:srgbClr val="00CCCC"/>
                </a:solidFill>
              </a:rPr>
              <a:t>?</a:t>
            </a:r>
            <a:endParaRPr lang="en-NZ" sz="4000" dirty="0">
              <a:solidFill>
                <a:srgbClr val="00CC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15234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8EF295-C1A4-43D8-9D22-9D729B9787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NZ" sz="3600" dirty="0"/>
              <a:t>The Three Rs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7541481-E4F4-4A10-B200-7D0CD97E0202}"/>
              </a:ext>
            </a:extLst>
          </p:cNvPr>
          <p:cNvSpPr txBox="1">
            <a:spLocks/>
          </p:cNvSpPr>
          <p:nvPr/>
        </p:nvSpPr>
        <p:spPr>
          <a:xfrm>
            <a:off x="467544" y="325992"/>
            <a:ext cx="7067128" cy="1143000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solidFill>
                  <a:srgbClr val="00CCCC"/>
                </a:solidFill>
              </a:rPr>
              <a:t>How to manage our wellbeing</a:t>
            </a:r>
            <a:r>
              <a:rPr lang="en-NZ" sz="3600" b="1" dirty="0">
                <a:solidFill>
                  <a:srgbClr val="00CCCC"/>
                </a:solidFill>
              </a:rPr>
              <a:t>?</a:t>
            </a:r>
            <a:endParaRPr lang="en-NZ" sz="3600" dirty="0">
              <a:solidFill>
                <a:srgbClr val="00CCCC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D733C65-1187-41EB-A8F7-8904099365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536277"/>
            <a:ext cx="8550438" cy="4459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7559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730344" y="1196752"/>
            <a:ext cx="40126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rgbClr val="007989"/>
                </a:solidFill>
              </a:rPr>
              <a:t>Six areas of wellbeing: 1/6</a:t>
            </a:r>
          </a:p>
        </p:txBody>
      </p:sp>
      <p:sp>
        <p:nvSpPr>
          <p:cNvPr id="2" name="Rectangle 1"/>
          <p:cNvSpPr/>
          <p:nvPr/>
        </p:nvSpPr>
        <p:spPr>
          <a:xfrm>
            <a:off x="899592" y="1682368"/>
            <a:ext cx="7488832" cy="40164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Aft>
                <a:spcPts val="1200"/>
              </a:spcAft>
            </a:pPr>
            <a:r>
              <a:rPr lang="en-GB" sz="3200" b="1" dirty="0">
                <a:solidFill>
                  <a:srgbClr val="00CCCC"/>
                </a:solidFill>
                <a:latin typeface="Samaritans" panose="02000000000000000000" pitchFamily="2" charset="0"/>
              </a:rPr>
              <a:t>GOOD KARMA:</a:t>
            </a:r>
            <a:endParaRPr lang="en-GB" sz="2400" b="1" dirty="0">
              <a:solidFill>
                <a:srgbClr val="00CCCC"/>
              </a:solidFill>
              <a:latin typeface="Samaritans" panose="02000000000000000000" pitchFamily="2" charset="0"/>
            </a:endParaRPr>
          </a:p>
          <a:p>
            <a:pPr lvl="0" fontAlgn="auto">
              <a:spcAft>
                <a:spcPts val="600"/>
              </a:spcAft>
            </a:pPr>
            <a:r>
              <a:rPr lang="en-GB" sz="2200" b="1" dirty="0">
                <a:solidFill>
                  <a:srgbClr val="000000"/>
                </a:solidFill>
              </a:rPr>
              <a:t>Take part in activities that help others: </a:t>
            </a:r>
            <a:br>
              <a:rPr lang="en-GB" sz="2200" b="1" dirty="0">
                <a:solidFill>
                  <a:srgbClr val="000000"/>
                </a:solidFill>
              </a:rPr>
            </a:br>
            <a:endParaRPr lang="en-GB" sz="2200" b="1" dirty="0">
              <a:solidFill>
                <a:srgbClr val="000000"/>
              </a:solidFill>
            </a:endParaRPr>
          </a:p>
          <a:p>
            <a:pPr marL="800100" lvl="1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000000"/>
                </a:solidFill>
              </a:rPr>
              <a:t>People who help others are generally happier.</a:t>
            </a:r>
          </a:p>
          <a:p>
            <a:pPr marL="800100" lvl="1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000000"/>
                </a:solidFill>
              </a:rPr>
              <a:t>Do a random act of kindness once a week.</a:t>
            </a:r>
          </a:p>
          <a:p>
            <a:pPr marL="800100" lvl="1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000000"/>
                </a:solidFill>
              </a:rPr>
              <a:t>Do something nice for someone as often as you can. </a:t>
            </a:r>
          </a:p>
          <a:p>
            <a:pPr marL="800100" lvl="1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000000"/>
                </a:solidFill>
              </a:rPr>
              <a:t>Give time to others.</a:t>
            </a:r>
          </a:p>
          <a:p>
            <a:pPr fontAlgn="auto">
              <a:spcAft>
                <a:spcPts val="300"/>
              </a:spcAft>
            </a:pPr>
            <a:r>
              <a:rPr lang="en-GB" sz="2400" dirty="0">
                <a:latin typeface="Samaritans" panose="02000000000000000000" pitchFamily="2" charset="0"/>
              </a:rPr>
              <a:t> 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F741DE5-16A4-4D19-9AD9-0C75762284D4}"/>
              </a:ext>
            </a:extLst>
          </p:cNvPr>
          <p:cNvSpPr txBox="1">
            <a:spLocks/>
          </p:cNvSpPr>
          <p:nvPr/>
        </p:nvSpPr>
        <p:spPr>
          <a:xfrm>
            <a:off x="275992" y="-65003"/>
            <a:ext cx="7752392" cy="11430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rgbClr val="00CCCC"/>
                </a:solidFill>
              </a:rPr>
              <a:t>How to manage our wellbeing</a:t>
            </a:r>
            <a:r>
              <a:rPr lang="en-NZ" sz="4000" b="1" dirty="0">
                <a:solidFill>
                  <a:srgbClr val="00CCCC"/>
                </a:solidFill>
              </a:rPr>
              <a:t>?</a:t>
            </a:r>
            <a:endParaRPr lang="en-NZ" sz="4000" dirty="0">
              <a:solidFill>
                <a:srgbClr val="00CCCC"/>
              </a:solidFill>
            </a:endParaRPr>
          </a:p>
        </p:txBody>
      </p:sp>
      <p:pic>
        <p:nvPicPr>
          <p:cNvPr id="8" name="Picture 7" descr="A picture containing beverage, food&#10;&#10;Description automatically generated">
            <a:extLst>
              <a:ext uri="{FF2B5EF4-FFF2-40B4-BE49-F238E27FC236}">
                <a16:creationId xmlns:a16="http://schemas.microsoft.com/office/drawing/2014/main" id="{F0269346-A179-460E-B7B4-D5A6A47F24A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2199" y="5281052"/>
            <a:ext cx="4229263" cy="155073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40945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899592" y="1988840"/>
            <a:ext cx="5976664" cy="3908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Aft>
                <a:spcPts val="1200"/>
              </a:spcAft>
            </a:pPr>
            <a:r>
              <a:rPr lang="en-GB" sz="3200" b="1" dirty="0">
                <a:solidFill>
                  <a:srgbClr val="00CCCC"/>
                </a:solidFill>
                <a:latin typeface="Samaritans" panose="02000000000000000000" pitchFamily="2" charset="0"/>
              </a:rPr>
              <a:t>LEARN</a:t>
            </a:r>
          </a:p>
          <a:p>
            <a:pPr marL="342900" lvl="0" indent="-342900" fontAlgn="auto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GB" sz="2200" dirty="0">
                <a:solidFill>
                  <a:srgbClr val="000000"/>
                </a:solidFill>
              </a:rPr>
              <a:t>Learning something helps you feel better about yourself and often gets you taking part in activities with others.</a:t>
            </a:r>
          </a:p>
          <a:p>
            <a:pPr marL="342900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GB" sz="2200" dirty="0">
                <a:solidFill>
                  <a:srgbClr val="000000"/>
                </a:solidFill>
              </a:rPr>
              <a:t>Taking part in work or educational activities particularly helps to lift people’s mood.</a:t>
            </a:r>
          </a:p>
          <a:p>
            <a:pPr marL="342900" lvl="0" indent="-342900" fontAlgn="auto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GB" sz="2200" dirty="0">
                <a:solidFill>
                  <a:srgbClr val="000000"/>
                </a:solidFill>
              </a:rPr>
              <a:t>Set goals for yourself and work towards them in small steps, this can really help you to feel positively about yourself.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83568" y="332656"/>
            <a:ext cx="49311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200" dirty="0">
                <a:solidFill>
                  <a:schemeClr val="bg1"/>
                </a:solidFill>
                <a:latin typeface="Samaritans" panose="02000000000000000000" pitchFamily="2" charset="0"/>
              </a:rPr>
              <a:t>MANAGING STRESS: MAKING CHOICES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FFEF2AE-1CED-477A-A9FA-985D78DEDCBC}"/>
              </a:ext>
            </a:extLst>
          </p:cNvPr>
          <p:cNvSpPr txBox="1">
            <a:spLocks/>
          </p:cNvSpPr>
          <p:nvPr/>
        </p:nvSpPr>
        <p:spPr>
          <a:xfrm>
            <a:off x="275992" y="-65003"/>
            <a:ext cx="7067128" cy="11430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rgbClr val="00CCCC"/>
                </a:solidFill>
              </a:rPr>
              <a:t>How to manage our wellbeing</a:t>
            </a:r>
            <a:r>
              <a:rPr lang="en-NZ" sz="3200" b="1" dirty="0">
                <a:solidFill>
                  <a:srgbClr val="00CCCC"/>
                </a:solidFill>
              </a:rPr>
              <a:t>?</a:t>
            </a:r>
            <a:endParaRPr lang="en-NZ" sz="3200" dirty="0">
              <a:solidFill>
                <a:srgbClr val="00CCCC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A8BBE17-07F3-41B2-8223-E170FE19C88F}"/>
              </a:ext>
            </a:extLst>
          </p:cNvPr>
          <p:cNvSpPr txBox="1"/>
          <p:nvPr/>
        </p:nvSpPr>
        <p:spPr>
          <a:xfrm>
            <a:off x="730344" y="1290246"/>
            <a:ext cx="40126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rgbClr val="007989"/>
                </a:solidFill>
              </a:rPr>
              <a:t>Six areas of wellbeing: 2/6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4FC335D-EAED-4A0A-B9C0-EE5951601E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4208" y="643694"/>
            <a:ext cx="2206166" cy="197021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78732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683568" y="332656"/>
            <a:ext cx="49311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200" dirty="0">
                <a:solidFill>
                  <a:schemeClr val="bg1"/>
                </a:solidFill>
                <a:latin typeface="Samaritans" panose="02000000000000000000" pitchFamily="2" charset="0"/>
              </a:rPr>
              <a:t>MANAGING STRESS: MAKING CHOICES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FFEF2AE-1CED-477A-A9FA-985D78DEDCBC}"/>
              </a:ext>
            </a:extLst>
          </p:cNvPr>
          <p:cNvSpPr txBox="1">
            <a:spLocks/>
          </p:cNvSpPr>
          <p:nvPr/>
        </p:nvSpPr>
        <p:spPr>
          <a:xfrm>
            <a:off x="275992" y="-65003"/>
            <a:ext cx="7067128" cy="11430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rgbClr val="00CCCC"/>
                </a:solidFill>
              </a:rPr>
              <a:t>How to manage our wellbeing</a:t>
            </a:r>
            <a:r>
              <a:rPr lang="en-NZ" sz="3200" b="1" dirty="0">
                <a:solidFill>
                  <a:srgbClr val="00CCCC"/>
                </a:solidFill>
              </a:rPr>
              <a:t>?</a:t>
            </a:r>
            <a:endParaRPr lang="en-NZ" sz="3200" dirty="0">
              <a:solidFill>
                <a:srgbClr val="00CCCC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A8BBE17-07F3-41B2-8223-E170FE19C88F}"/>
              </a:ext>
            </a:extLst>
          </p:cNvPr>
          <p:cNvSpPr txBox="1"/>
          <p:nvPr/>
        </p:nvSpPr>
        <p:spPr>
          <a:xfrm>
            <a:off x="559363" y="1077997"/>
            <a:ext cx="40126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rgbClr val="007989"/>
                </a:solidFill>
              </a:rPr>
              <a:t>Six areas of wellbeing: 2/6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4FC335D-EAED-4A0A-B9C0-EE5951601E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3688" y="1622017"/>
            <a:ext cx="5848930" cy="522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086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39462" y="1988840"/>
            <a:ext cx="6396834" cy="40549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Aft>
                <a:spcPts val="1200"/>
              </a:spcAft>
            </a:pPr>
            <a:r>
              <a:rPr lang="en-GB" sz="3200" b="1" dirty="0">
                <a:solidFill>
                  <a:srgbClr val="00CCCC"/>
                </a:solidFill>
                <a:latin typeface="Samaritans" panose="02000000000000000000" pitchFamily="2" charset="0"/>
              </a:rPr>
              <a:t>TAKE NOTICE</a:t>
            </a:r>
          </a:p>
          <a:p>
            <a:pPr marL="342900" lvl="0" indent="-342900" fontAlgn="auto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GB" sz="2200" dirty="0">
                <a:solidFill>
                  <a:srgbClr val="000000"/>
                </a:solidFill>
              </a:rPr>
              <a:t>Remind yourself to ‘take notice’ of what’s going on around you. </a:t>
            </a:r>
          </a:p>
          <a:p>
            <a:pPr marL="342900" lvl="0" indent="-342900" fontAlgn="auto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GB" sz="2200" dirty="0">
                <a:solidFill>
                  <a:srgbClr val="000000"/>
                </a:solidFill>
              </a:rPr>
              <a:t>Enjoy what you are doing right now, be in </a:t>
            </a:r>
            <a:br>
              <a:rPr lang="en-GB" sz="2200" dirty="0">
                <a:solidFill>
                  <a:srgbClr val="000000"/>
                </a:solidFill>
              </a:rPr>
            </a:br>
            <a:r>
              <a:rPr lang="en-GB" sz="2200" dirty="0">
                <a:solidFill>
                  <a:srgbClr val="000000"/>
                </a:solidFill>
              </a:rPr>
              <a:t>the moment. </a:t>
            </a:r>
          </a:p>
          <a:p>
            <a:pPr marL="342900" lvl="0" indent="-342900" fontAlgn="auto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GB" sz="2200" dirty="0">
                <a:solidFill>
                  <a:srgbClr val="000000"/>
                </a:solidFill>
              </a:rPr>
              <a:t>Take some time to enjoy the environment around you.</a:t>
            </a:r>
          </a:p>
          <a:p>
            <a:pPr fontAlgn="auto">
              <a:spcAft>
                <a:spcPts val="300"/>
              </a:spcAft>
            </a:pPr>
            <a:endParaRPr lang="en-GB" dirty="0">
              <a:solidFill>
                <a:srgbClr val="7AC143"/>
              </a:solidFill>
            </a:endParaRPr>
          </a:p>
          <a:p>
            <a:pPr>
              <a:spcAft>
                <a:spcPts val="300"/>
              </a:spcAft>
            </a:pPr>
            <a:r>
              <a:rPr lang="en-GB" dirty="0">
                <a:solidFill>
                  <a:srgbClr val="7AC143"/>
                </a:solidFill>
              </a:rPr>
              <a:t> 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A2713E3-86A6-4F80-AF8F-6C7619BE1359}"/>
              </a:ext>
            </a:extLst>
          </p:cNvPr>
          <p:cNvSpPr txBox="1">
            <a:spLocks/>
          </p:cNvSpPr>
          <p:nvPr/>
        </p:nvSpPr>
        <p:spPr>
          <a:xfrm>
            <a:off x="275992" y="-65003"/>
            <a:ext cx="7067128" cy="11430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rgbClr val="00CCCC"/>
                </a:solidFill>
              </a:rPr>
              <a:t>How to manage our wellbeing</a:t>
            </a:r>
            <a:r>
              <a:rPr lang="en-NZ" sz="3200" b="1" dirty="0">
                <a:solidFill>
                  <a:srgbClr val="00CCCC"/>
                </a:solidFill>
              </a:rPr>
              <a:t>?</a:t>
            </a:r>
            <a:endParaRPr lang="en-NZ" sz="3200" dirty="0">
              <a:solidFill>
                <a:srgbClr val="00CCCC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0B42E26-C740-4890-B3E9-FB5D5445515D}"/>
              </a:ext>
            </a:extLst>
          </p:cNvPr>
          <p:cNvSpPr txBox="1"/>
          <p:nvPr/>
        </p:nvSpPr>
        <p:spPr>
          <a:xfrm>
            <a:off x="730344" y="1290246"/>
            <a:ext cx="40126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rgbClr val="007989"/>
                </a:solidFill>
              </a:rPr>
              <a:t>Six areas of wellbeing: 3/6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5FE9E4B-A507-458E-9D81-B1ED9EEA55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6834" y="358936"/>
            <a:ext cx="2201174" cy="22011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73150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C88E2-3AC9-4E5F-86A5-7CDE636645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Lecture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06149A-EE8E-4975-B53E-EC470C5C19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What is Stress?</a:t>
            </a:r>
          </a:p>
          <a:p>
            <a:r>
              <a:rPr lang="en-GB" dirty="0"/>
              <a:t>Signs of Stress.</a:t>
            </a:r>
          </a:p>
          <a:p>
            <a:r>
              <a:rPr lang="en-GB" dirty="0"/>
              <a:t>Stress response.</a:t>
            </a:r>
          </a:p>
          <a:p>
            <a:r>
              <a:rPr lang="en-GB" dirty="0"/>
              <a:t>How to manage our wellbeing:</a:t>
            </a:r>
          </a:p>
          <a:p>
            <a:pPr lvl="1"/>
            <a:r>
              <a:rPr lang="en-GB" dirty="0"/>
              <a:t>Three Rs</a:t>
            </a:r>
          </a:p>
          <a:p>
            <a:pPr lvl="1"/>
            <a:r>
              <a:rPr lang="en-GB" dirty="0"/>
              <a:t>Six Steps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D607EA-5FDB-48D6-8C54-DAE0666705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7662" y="3987799"/>
            <a:ext cx="6057900" cy="290512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51064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27584" y="1988840"/>
            <a:ext cx="5688632" cy="35702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Aft>
                <a:spcPts val="1200"/>
              </a:spcAft>
            </a:pPr>
            <a:r>
              <a:rPr lang="en-GB" sz="3200" b="1" dirty="0">
                <a:solidFill>
                  <a:srgbClr val="00CCCC"/>
                </a:solidFill>
                <a:latin typeface="Samaritans" panose="02000000000000000000" pitchFamily="2" charset="0"/>
              </a:rPr>
              <a:t>BE ACTIVE</a:t>
            </a:r>
          </a:p>
          <a:p>
            <a:pPr marL="342900" lvl="0" indent="-342900" fontAlgn="auto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GB" sz="2200" dirty="0">
                <a:solidFill>
                  <a:srgbClr val="000000"/>
                </a:solidFill>
              </a:rPr>
              <a:t>Regular physical activity can improve  mood’s and difficult feelings</a:t>
            </a:r>
          </a:p>
          <a:p>
            <a:pPr marL="342900" lvl="0" indent="-342900" fontAlgn="auto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GB" sz="2200" dirty="0">
                <a:solidFill>
                  <a:srgbClr val="000000"/>
                </a:solidFill>
              </a:rPr>
              <a:t>Exercise is essential for promoting wellbeing.</a:t>
            </a:r>
          </a:p>
          <a:p>
            <a:pPr marL="342900" lvl="0" indent="-342900" fontAlgn="auto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GB" sz="2200" dirty="0">
                <a:solidFill>
                  <a:srgbClr val="000000"/>
                </a:solidFill>
              </a:rPr>
              <a:t>But it doesn’t need to be hard for you to feel good – slower-paced activities, such as walking, can have benefits too.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64CDAAA2-603D-4B7C-B3DE-D94913956906}"/>
              </a:ext>
            </a:extLst>
          </p:cNvPr>
          <p:cNvSpPr txBox="1">
            <a:spLocks/>
          </p:cNvSpPr>
          <p:nvPr/>
        </p:nvSpPr>
        <p:spPr>
          <a:xfrm>
            <a:off x="275992" y="-65003"/>
            <a:ext cx="7067128" cy="11430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rgbClr val="00CCCC"/>
                </a:solidFill>
              </a:rPr>
              <a:t>How to manage our wellbeing</a:t>
            </a:r>
            <a:r>
              <a:rPr lang="en-NZ" sz="3200" b="1" dirty="0">
                <a:solidFill>
                  <a:srgbClr val="00CCCC"/>
                </a:solidFill>
              </a:rPr>
              <a:t>?</a:t>
            </a:r>
            <a:endParaRPr lang="en-NZ" sz="3200" dirty="0">
              <a:solidFill>
                <a:srgbClr val="00CCCC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6CB1886-ACD6-4C20-BE1C-B9BA568CF3A5}"/>
              </a:ext>
            </a:extLst>
          </p:cNvPr>
          <p:cNvSpPr txBox="1"/>
          <p:nvPr/>
        </p:nvSpPr>
        <p:spPr>
          <a:xfrm>
            <a:off x="730344" y="1290246"/>
            <a:ext cx="40126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rgbClr val="007989"/>
                </a:solidFill>
              </a:rPr>
              <a:t>Six areas of wellbeing: 4/6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A680E25-CF7E-4B9F-8A51-E2CF5D9670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4168" y="1407865"/>
            <a:ext cx="2845003" cy="18837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4829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81682" y="1670281"/>
            <a:ext cx="7067128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Aft>
                <a:spcPts val="1200"/>
              </a:spcAft>
            </a:pPr>
            <a:r>
              <a:rPr lang="en-GB" sz="3200" b="1" dirty="0">
                <a:solidFill>
                  <a:srgbClr val="00CCCC"/>
                </a:solidFill>
                <a:latin typeface="Samaritans" panose="02000000000000000000" pitchFamily="2" charset="0"/>
              </a:rPr>
              <a:t>CONNECT</a:t>
            </a:r>
            <a:endParaRPr lang="en-GB" b="1" dirty="0">
              <a:solidFill>
                <a:srgbClr val="00CCCC"/>
              </a:solidFill>
              <a:latin typeface="Samaritans" panose="02000000000000000000" pitchFamily="2" charset="0"/>
            </a:endParaRPr>
          </a:p>
          <a:p>
            <a:pPr marL="342900" lvl="0" indent="-342900" fontAlgn="auto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GB" sz="2200" dirty="0">
                <a:solidFill>
                  <a:srgbClr val="000000"/>
                </a:solidFill>
              </a:rPr>
              <a:t>Find ways of being with other people and finding things in common.</a:t>
            </a:r>
          </a:p>
          <a:p>
            <a:pPr marL="342900" lvl="0" indent="-342900" fontAlgn="auto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GB" sz="2200" dirty="0">
                <a:solidFill>
                  <a:srgbClr val="000000"/>
                </a:solidFill>
              </a:rPr>
              <a:t>Talk to others and find ways of connecting. </a:t>
            </a:r>
          </a:p>
          <a:p>
            <a:pPr marL="342900" lvl="0" indent="-342900" fontAlgn="auto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GB" sz="2200" dirty="0">
                <a:solidFill>
                  <a:srgbClr val="000000"/>
                </a:solidFill>
              </a:rPr>
              <a:t>Connect with yourself (writing journal of thoughts)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96EE98C-82E0-40CA-8AD4-43683E86A724}"/>
              </a:ext>
            </a:extLst>
          </p:cNvPr>
          <p:cNvSpPr txBox="1">
            <a:spLocks/>
          </p:cNvSpPr>
          <p:nvPr/>
        </p:nvSpPr>
        <p:spPr>
          <a:xfrm>
            <a:off x="275992" y="-65003"/>
            <a:ext cx="7067128" cy="11430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rgbClr val="00CCCC"/>
                </a:solidFill>
              </a:rPr>
              <a:t>How to manage our wellbeing</a:t>
            </a:r>
            <a:r>
              <a:rPr lang="en-NZ" sz="3200" b="1" dirty="0">
                <a:solidFill>
                  <a:srgbClr val="00CCCC"/>
                </a:solidFill>
              </a:rPr>
              <a:t>?</a:t>
            </a:r>
            <a:endParaRPr lang="en-NZ" sz="3200" dirty="0">
              <a:solidFill>
                <a:srgbClr val="00CCCC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EDC2AA0-A377-4ABD-A918-9B14A459EB90}"/>
              </a:ext>
            </a:extLst>
          </p:cNvPr>
          <p:cNvSpPr txBox="1"/>
          <p:nvPr/>
        </p:nvSpPr>
        <p:spPr>
          <a:xfrm>
            <a:off x="730344" y="1095127"/>
            <a:ext cx="40126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rgbClr val="007989"/>
                </a:solidFill>
              </a:rPr>
              <a:t>Six areas of wellbeing: 5/6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DBF275-D792-463D-860F-475D70CE27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8064" y="4401215"/>
            <a:ext cx="3830216" cy="23938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7F70B0B-04CF-44F1-B087-8EF0B0F30F3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7092" b="10478"/>
          <a:stretch/>
        </p:blipFill>
        <p:spPr>
          <a:xfrm>
            <a:off x="165720" y="4338315"/>
            <a:ext cx="4249526" cy="24567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12428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941C18-49DC-4C50-BB3E-0008A6774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1931" y="1467135"/>
            <a:ext cx="8229600" cy="1143000"/>
          </a:xfrm>
        </p:spPr>
        <p:txBody>
          <a:bodyPr>
            <a:noAutofit/>
          </a:bodyPr>
          <a:lstStyle/>
          <a:p>
            <a:r>
              <a:rPr lang="en-US" sz="2000" b="1" dirty="0"/>
              <a:t>RELAX: Switch relaxation response</a:t>
            </a:r>
            <a:endParaRPr lang="en-NZ" sz="20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49A3FB0-4D09-4083-9F3A-B051A5DAFFB2}"/>
              </a:ext>
            </a:extLst>
          </p:cNvPr>
          <p:cNvSpPr/>
          <p:nvPr/>
        </p:nvSpPr>
        <p:spPr>
          <a:xfrm>
            <a:off x="389960" y="2560955"/>
            <a:ext cx="8025493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Turning on our relaxation response puts a brake on the physical changes in our body.</a:t>
            </a:r>
            <a:endParaRPr lang="en-US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Switching on your relaxation response helps focus your mind on thoughts or actions that feel good – interrupting stressful thoughts and feelings. </a:t>
            </a:r>
          </a:p>
          <a:p>
            <a:pPr marL="671513" lvl="1" indent="-214313">
              <a:buFont typeface="Arial" panose="020B0604020202020204" pitchFamily="34" charset="0"/>
              <a:buChar char="•"/>
            </a:pPr>
            <a:r>
              <a:rPr lang="en-NZ" b="1" dirty="0"/>
              <a:t>Basic deep breathing</a:t>
            </a:r>
          </a:p>
          <a:p>
            <a:pPr marL="671513" lvl="1" indent="-214313">
              <a:buFont typeface="Arial" panose="020B0604020202020204" pitchFamily="34" charset="0"/>
              <a:buChar char="•"/>
            </a:pPr>
            <a:r>
              <a:rPr lang="en-NZ" b="1" dirty="0"/>
              <a:t>Guided breathing</a:t>
            </a:r>
          </a:p>
          <a:p>
            <a:pPr marL="671513" lvl="1" indent="-214313">
              <a:buFont typeface="Arial" panose="020B0604020202020204" pitchFamily="34" charset="0"/>
              <a:buChar char="•"/>
            </a:pPr>
            <a:r>
              <a:rPr lang="en-NZ" b="1" dirty="0"/>
              <a:t>Progressive muscle relaxation</a:t>
            </a:r>
          </a:p>
          <a:p>
            <a:endParaRPr lang="en-US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8D65DD-F235-4A11-BC00-E1D73CBC6817}"/>
              </a:ext>
            </a:extLst>
          </p:cNvPr>
          <p:cNvSpPr txBox="1"/>
          <p:nvPr/>
        </p:nvSpPr>
        <p:spPr>
          <a:xfrm>
            <a:off x="566166" y="1187325"/>
            <a:ext cx="40126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rgbClr val="007989"/>
                </a:solidFill>
              </a:rPr>
              <a:t>Six areas of wellbeing: 6/6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CEBCF39-0389-4B87-8DDA-D41CA04AAFBD}"/>
              </a:ext>
            </a:extLst>
          </p:cNvPr>
          <p:cNvSpPr txBox="1">
            <a:spLocks/>
          </p:cNvSpPr>
          <p:nvPr/>
        </p:nvSpPr>
        <p:spPr>
          <a:xfrm>
            <a:off x="275992" y="-65003"/>
            <a:ext cx="7067128" cy="11430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rgbClr val="00CCCC"/>
                </a:solidFill>
              </a:rPr>
              <a:t>How to manage our wellbeing</a:t>
            </a:r>
            <a:r>
              <a:rPr lang="en-NZ" sz="3200" b="1" dirty="0">
                <a:solidFill>
                  <a:srgbClr val="00CCCC"/>
                </a:solidFill>
              </a:rPr>
              <a:t>?</a:t>
            </a:r>
            <a:endParaRPr lang="en-NZ" sz="3200" dirty="0">
              <a:solidFill>
                <a:srgbClr val="00CCCC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082BA6A-EB8C-4EF0-A465-5ADB97463C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2080" y="4437112"/>
            <a:ext cx="3765510" cy="23534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74573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EC893A-8FE4-4235-85A6-4E830D6FDC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End of part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EFA2FA-A031-4742-88BA-6783F36934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GB" sz="3300" b="1" dirty="0"/>
              <a:t>Activity 10.2: </a:t>
            </a:r>
            <a:r>
              <a:rPr lang="en-GB" sz="3300" dirty="0"/>
              <a:t>From the lesson today, which one of these points do you take home as a way to reduce stress (select as many as you feel useful):</a:t>
            </a:r>
          </a:p>
          <a:p>
            <a:pPr lvl="1"/>
            <a:r>
              <a:rPr lang="en-GB" dirty="0"/>
              <a:t>Learning when to refuel (having breaks)</a:t>
            </a:r>
          </a:p>
          <a:p>
            <a:pPr lvl="1"/>
            <a:r>
              <a:rPr lang="en-GB" dirty="0"/>
              <a:t>Identifying sources of problems.</a:t>
            </a:r>
          </a:p>
          <a:p>
            <a:pPr lvl="1"/>
            <a:r>
              <a:rPr lang="en-GB" dirty="0"/>
              <a:t>Learning how to relax</a:t>
            </a:r>
          </a:p>
          <a:p>
            <a:pPr lvl="1"/>
            <a:r>
              <a:rPr lang="en-GB" dirty="0"/>
              <a:t>Doing positive activities that makes you feel good.</a:t>
            </a:r>
          </a:p>
          <a:p>
            <a:pPr lvl="1"/>
            <a:r>
              <a:rPr lang="en-GB" dirty="0"/>
              <a:t>Be active and do sports</a:t>
            </a:r>
          </a:p>
          <a:p>
            <a:pPr lvl="1"/>
            <a:r>
              <a:rPr lang="en-GB" dirty="0"/>
              <a:t>Connect with family and friends, share concerns</a:t>
            </a:r>
          </a:p>
          <a:p>
            <a:pPr lvl="1"/>
            <a:r>
              <a:rPr lang="en-GB" dirty="0"/>
              <a:t>Writing what is on your mind</a:t>
            </a:r>
          </a:p>
        </p:txBody>
      </p:sp>
    </p:spTree>
    <p:extLst>
      <p:ext uri="{BB962C8B-B14F-4D97-AF65-F5344CB8AC3E}">
        <p14:creationId xmlns:p14="http://schemas.microsoft.com/office/powerpoint/2010/main" val="39219718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7CEB8-CB10-4C32-9D6F-DB48CE5B4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Final Thoughts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DB1AADF-296B-49E2-B34D-3B9FEC87EC7A}"/>
              </a:ext>
            </a:extLst>
          </p:cNvPr>
          <p:cNvSpPr/>
          <p:nvPr/>
        </p:nvSpPr>
        <p:spPr>
          <a:xfrm>
            <a:off x="428236" y="4509120"/>
            <a:ext cx="869471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Brickman, P., Coates, D. and </a:t>
            </a:r>
            <a:r>
              <a:rPr lang="en-US" dirty="0" err="1"/>
              <a:t>Janoff</a:t>
            </a:r>
            <a:r>
              <a:rPr lang="en-US" dirty="0"/>
              <a:t>-Bulman, R., 1978. Lottery winners and accident victims: Is happiness relative?. </a:t>
            </a:r>
            <a:r>
              <a:rPr lang="en-US" i="1" dirty="0"/>
              <a:t>Journal of personality and social psychology</a:t>
            </a:r>
            <a:r>
              <a:rPr lang="en-US" dirty="0"/>
              <a:t>, 36(8), p.917.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60FD84A-5894-44E8-945A-A1786FCA31B5}"/>
              </a:ext>
            </a:extLst>
          </p:cNvPr>
          <p:cNvSpPr/>
          <p:nvPr/>
        </p:nvSpPr>
        <p:spPr>
          <a:xfrm>
            <a:off x="457200" y="5432450"/>
            <a:ext cx="927077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Lyubomirsky, S., 2014. </a:t>
            </a:r>
            <a:r>
              <a:rPr lang="en-US" i="1" dirty="0"/>
              <a:t>The myths of happiness: What should make you happy, but doesn't, what shouldn't make you happy, but does</a:t>
            </a:r>
            <a:r>
              <a:rPr lang="en-US" dirty="0"/>
              <a:t>. Penguin.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704789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F0D4E10-0762-457C-BC58-05465F188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GB" b="1" dirty="0"/>
              <a:t>What is stress?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lIns="0" tIns="0" rIns="0" bIns="0">
            <a:normAutofit/>
          </a:bodyPr>
          <a:lstStyle/>
          <a:p>
            <a:pPr>
              <a:lnSpc>
                <a:spcPct val="90000"/>
              </a:lnSpc>
              <a:spcBef>
                <a:spcPts val="0"/>
              </a:spcBef>
              <a:spcAft>
                <a:spcPts val="1800"/>
              </a:spcAft>
            </a:pPr>
            <a:r>
              <a:rPr lang="en-US" sz="2800" dirty="0"/>
              <a:t>When the requirements of the job, university, and life are too much for you and result in physical and emotional distress. </a:t>
            </a:r>
          </a:p>
          <a:p>
            <a:pPr>
              <a:lnSpc>
                <a:spcPct val="90000"/>
              </a:lnSpc>
              <a:spcBef>
                <a:spcPts val="0"/>
              </a:spcBef>
            </a:pPr>
            <a:r>
              <a:rPr lang="en-US" sz="2800" dirty="0"/>
              <a:t>Stress can lead to poor health, and even injury.</a:t>
            </a:r>
          </a:p>
          <a:p>
            <a:pPr>
              <a:lnSpc>
                <a:spcPct val="90000"/>
              </a:lnSpc>
              <a:spcBef>
                <a:spcPts val="0"/>
              </a:spcBef>
            </a:pPr>
            <a:endParaRPr lang="en-US" sz="2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6615BFF-7FC4-484E-A169-39F17CEBB1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8064" y="3429000"/>
            <a:ext cx="3810000" cy="2459365"/>
          </a:xfrm>
          <a:prstGeom prst="rect">
            <a:avLst/>
          </a:prstGeom>
          <a:noFill/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15408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7985A3FA-CC2B-46B3-A310-DBF9A96CCC3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 dirty="0"/>
              <a:t>What is stress?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67F7761E-B2DB-4DBE-817F-B5E87E18D9EE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US" altLang="en-US" sz="2000" dirty="0"/>
              <a:t>Stress is a natural and manageable part of life. </a:t>
            </a:r>
          </a:p>
          <a:p>
            <a:pPr>
              <a:lnSpc>
                <a:spcPct val="80000"/>
              </a:lnSpc>
            </a:pPr>
            <a:r>
              <a:rPr lang="en-US" altLang="en-US" sz="2000" dirty="0"/>
              <a:t>We react physically, mentally, and/or emotionally to various conditions, changes and demands of life. </a:t>
            </a:r>
          </a:p>
          <a:p>
            <a:pPr>
              <a:lnSpc>
                <a:spcPct val="80000"/>
              </a:lnSpc>
            </a:pPr>
            <a:r>
              <a:rPr lang="en-US" altLang="en-US" sz="2000" dirty="0"/>
              <a:t>Constant demands of academic, work, and personal life can lead to stress overload. </a:t>
            </a:r>
          </a:p>
          <a:p>
            <a:pPr>
              <a:lnSpc>
                <a:spcPct val="80000"/>
              </a:lnSpc>
            </a:pPr>
            <a:r>
              <a:rPr lang="en-US" altLang="en-US" sz="2000" dirty="0"/>
              <a:t>The stress we experience is rooted in the “fight or flight” response.</a:t>
            </a:r>
          </a:p>
          <a:p>
            <a:pPr marL="0" indent="0">
              <a:lnSpc>
                <a:spcPct val="80000"/>
              </a:lnSpc>
              <a:buNone/>
            </a:pPr>
            <a:endParaRPr lang="en-US" altLang="en-US" sz="20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4A2F452-504A-4C03-AA9D-B91AB7D6FB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1640" y="3429000"/>
            <a:ext cx="5256584" cy="3429921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1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ED80EE-1AA9-45AB-909C-46A5FB56A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NZ" b="1" dirty="0"/>
              <a:t>What is stress:</a:t>
            </a:r>
            <a:endParaRPr lang="en-NZ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0C1C94-56D2-4F36-9A69-BBF62742F8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900" dirty="0" err="1"/>
              <a:t>Karmakar</a:t>
            </a:r>
            <a:r>
              <a:rPr lang="en-US" sz="900" dirty="0"/>
              <a:t>, R. (2017). Guidelines for stress management. </a:t>
            </a:r>
            <a:r>
              <a:rPr lang="en-US" sz="900" i="1" dirty="0"/>
              <a:t>Psychology and Behavioral Science </a:t>
            </a:r>
            <a:r>
              <a:rPr lang="fr-FR" sz="900" i="1" dirty="0"/>
              <a:t>International Journal, </a:t>
            </a:r>
            <a:r>
              <a:rPr lang="fr-FR" sz="900" dirty="0"/>
              <a:t>3(2): 555607. DOI: 10.19080/PBSIJ.2017.03.555607.</a:t>
            </a:r>
            <a:endParaRPr lang="en-NZ" sz="9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FE01FA-B0BD-4373-934D-EA4E409578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4240" y="1384825"/>
            <a:ext cx="9412479" cy="460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3733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ED80EE-1AA9-45AB-909C-46A5FB56A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Signs for stress at work</a:t>
            </a:r>
            <a:endParaRPr lang="en-NZ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2BAE0D1-6DE9-4754-813D-7F8652E27EBA}"/>
              </a:ext>
            </a:extLst>
          </p:cNvPr>
          <p:cNvGrpSpPr/>
          <p:nvPr/>
        </p:nvGrpSpPr>
        <p:grpSpPr>
          <a:xfrm>
            <a:off x="492697" y="1196752"/>
            <a:ext cx="8651303" cy="5589240"/>
            <a:chOff x="2146333" y="1552833"/>
            <a:chExt cx="6489615" cy="425977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76A2250-EC2B-4024-B70D-0907BA0160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73700" b="52826"/>
            <a:stretch/>
          </p:blipFill>
          <p:spPr>
            <a:xfrm>
              <a:off x="2146333" y="1552833"/>
              <a:ext cx="1936675" cy="198000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081BCBB-7A07-4B5C-8952-879091D129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5471" r="38229" b="52826"/>
            <a:stretch/>
          </p:blipFill>
          <p:spPr>
            <a:xfrm>
              <a:off x="4422803" y="1552833"/>
              <a:ext cx="1936675" cy="198000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1C30AF6-6893-4C74-B18E-54F6CEB2C3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3700" b="52826"/>
            <a:stretch/>
          </p:blipFill>
          <p:spPr>
            <a:xfrm>
              <a:off x="6699273" y="1552833"/>
              <a:ext cx="1936675" cy="198000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7788B474-AD2E-4DE8-B21D-2A3FA86B0F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52826" r="73700"/>
            <a:stretch/>
          </p:blipFill>
          <p:spPr>
            <a:xfrm>
              <a:off x="2146333" y="3832612"/>
              <a:ext cx="1936675" cy="198000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0E6DF8AC-45F2-4025-A155-7BBE6792096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6850" t="51032" r="36850" b="1794"/>
            <a:stretch/>
          </p:blipFill>
          <p:spPr>
            <a:xfrm>
              <a:off x="4422803" y="3832612"/>
              <a:ext cx="1936675" cy="198000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E07D2ACE-7D82-4EAD-AA7B-70BAA1A65D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3700" t="52152" b="674"/>
            <a:stretch/>
          </p:blipFill>
          <p:spPr>
            <a:xfrm>
              <a:off x="6699273" y="3832612"/>
              <a:ext cx="1936675" cy="198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796441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4">
            <a:extLst>
              <a:ext uri="{FF2B5EF4-FFF2-40B4-BE49-F238E27FC236}">
                <a16:creationId xmlns:a16="http://schemas.microsoft.com/office/drawing/2014/main" id="{18BB1877-8B36-48FB-A3E3-12231274F87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altLang="en-US" b="1" dirty="0"/>
              <a:t>Stress response</a:t>
            </a:r>
          </a:p>
        </p:txBody>
      </p:sp>
      <p:sp>
        <p:nvSpPr>
          <p:cNvPr id="11267" name="Rectangle 5">
            <a:extLst>
              <a:ext uri="{FF2B5EF4-FFF2-40B4-BE49-F238E27FC236}">
                <a16:creationId xmlns:a16="http://schemas.microsoft.com/office/drawing/2014/main" id="{260E3D59-740F-4FEC-80E8-DAE259921D83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500034" y="1500174"/>
            <a:ext cx="4432006" cy="452596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en-US" sz="2400" dirty="0"/>
              <a:t>Pay attention to how your body responds to stressful situations.</a:t>
            </a:r>
          </a:p>
          <a:p>
            <a:pPr>
              <a:lnSpc>
                <a:spcPct val="90000"/>
              </a:lnSpc>
            </a:pPr>
            <a:r>
              <a:rPr lang="en-US" altLang="en-US" sz="2400" dirty="0"/>
              <a:t>When we are stressed, our bodies respond in different ways:</a:t>
            </a:r>
          </a:p>
          <a:p>
            <a:pPr lvl="2">
              <a:lnSpc>
                <a:spcPct val="90000"/>
              </a:lnSpc>
            </a:pPr>
            <a:r>
              <a:rPr lang="en-US" altLang="en-US" sz="2400" dirty="0"/>
              <a:t>Cognitive (thinking)</a:t>
            </a:r>
          </a:p>
          <a:p>
            <a:pPr lvl="2">
              <a:lnSpc>
                <a:spcPct val="90000"/>
              </a:lnSpc>
            </a:pPr>
            <a:r>
              <a:rPr lang="en-US" altLang="en-US" sz="2400" dirty="0"/>
              <a:t>Emotional (feeling)</a:t>
            </a:r>
          </a:p>
          <a:p>
            <a:pPr lvl="2">
              <a:lnSpc>
                <a:spcPct val="90000"/>
              </a:lnSpc>
            </a:pPr>
            <a:r>
              <a:rPr lang="en-US" altLang="en-US" sz="2400" dirty="0"/>
              <a:t>Behavioral (acting) responses to stress.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5214CB9-4063-4BDE-BE83-507F8EA0EC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0032" y="1844824"/>
            <a:ext cx="4038600" cy="2675572"/>
          </a:xfrm>
          <a:prstGeom prst="rect">
            <a:avLst/>
          </a:prstGeom>
          <a:noFill/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7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4">
            <a:extLst>
              <a:ext uri="{FF2B5EF4-FFF2-40B4-BE49-F238E27FC236}">
                <a16:creationId xmlns:a16="http://schemas.microsoft.com/office/drawing/2014/main" id="{07260BE1-4F0C-4FB7-BFA3-033B6507E23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b="1" dirty="0"/>
              <a:t>Stress response</a:t>
            </a:r>
            <a:endParaRPr lang="en-US" altLang="en-US" dirty="0"/>
          </a:p>
        </p:txBody>
      </p:sp>
      <p:sp>
        <p:nvSpPr>
          <p:cNvPr id="13315" name="Rectangle 5">
            <a:extLst>
              <a:ext uri="{FF2B5EF4-FFF2-40B4-BE49-F238E27FC236}">
                <a16:creationId xmlns:a16="http://schemas.microsoft.com/office/drawing/2014/main" id="{905D8A62-DB5B-46D1-A7B7-3BADE0D17E47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en-US" dirty="0"/>
              <a:t>The “immediate response” to a stressor is called the “fight or flight” response.</a:t>
            </a:r>
          </a:p>
          <a:p>
            <a:r>
              <a:rPr lang="en-US" altLang="en-US" dirty="0"/>
              <a:t>Your body gets ready to fight or flee a danger (gets ready for action). </a:t>
            </a:r>
          </a:p>
          <a:p>
            <a:r>
              <a:rPr lang="en-US" altLang="en-US" dirty="0"/>
              <a:t>What do you notice going on in your body</a:t>
            </a:r>
          </a:p>
          <a:p>
            <a:endParaRPr lang="en-US" altLang="en-US" dirty="0"/>
          </a:p>
          <a:p>
            <a:r>
              <a:rPr lang="en-US" altLang="en-US" dirty="0"/>
              <a:t> When something startles you?</a:t>
            </a:r>
          </a:p>
          <a:p>
            <a:endParaRPr lang="en-US" altLang="en-US" dirty="0"/>
          </a:p>
          <a:p>
            <a:endParaRPr lang="en-US" altLang="en-US" dirty="0"/>
          </a:p>
          <a:p>
            <a:r>
              <a:rPr lang="en-US" altLang="en-US" dirty="0"/>
              <a:t>This is your stress response…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5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4">
            <a:extLst>
              <a:ext uri="{FF2B5EF4-FFF2-40B4-BE49-F238E27FC236}">
                <a16:creationId xmlns:a16="http://schemas.microsoft.com/office/drawing/2014/main" id="{07260BE1-4F0C-4FB7-BFA3-033B6507E23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115103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en-US" b="1" dirty="0"/>
              <a:t>Stress response</a:t>
            </a:r>
            <a:endParaRPr lang="en-US" altLang="en-US" dirty="0"/>
          </a:p>
        </p:txBody>
      </p:sp>
      <p:sp>
        <p:nvSpPr>
          <p:cNvPr id="13315" name="Rectangle 5">
            <a:extLst>
              <a:ext uri="{FF2B5EF4-FFF2-40B4-BE49-F238E27FC236}">
                <a16:creationId xmlns:a16="http://schemas.microsoft.com/office/drawing/2014/main" id="{905D8A62-DB5B-46D1-A7B7-3BADE0D17E4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51520" y="1166018"/>
            <a:ext cx="8229600" cy="4525963"/>
          </a:xfrm>
        </p:spPr>
        <p:txBody>
          <a:bodyPr>
            <a:noAutofit/>
          </a:bodyPr>
          <a:lstStyle/>
          <a:p>
            <a:r>
              <a:rPr lang="en-US" altLang="en-US" sz="1600" dirty="0">
                <a:latin typeface="Arial" panose="020B0604020202020204" pitchFamily="34" charset="0"/>
                <a:ea typeface="ＭＳ Ｐゴシック" panose="020B0600070205080204" pitchFamily="34" charset="-128"/>
              </a:rPr>
              <a:t>You may have identified any or all of the following which are potential physical responses to acute stress (your “Fight or Flight” response):</a:t>
            </a:r>
          </a:p>
          <a:p>
            <a:pPr lvl="1">
              <a:buFontTx/>
              <a:buChar char="•"/>
            </a:pPr>
            <a:r>
              <a:rPr lang="en-US" altLang="en-US" sz="1400" dirty="0">
                <a:latin typeface="Arial" panose="020B0604020202020204" pitchFamily="34" charset="0"/>
                <a:ea typeface="ＭＳ Ｐゴシック" panose="020B0600070205080204" pitchFamily="34" charset="-128"/>
              </a:rPr>
              <a:t>Increase in stress hormones being released into the blood stream (such as cortisol or adrenaline/epinephrine) </a:t>
            </a:r>
          </a:p>
          <a:p>
            <a:pPr lvl="1">
              <a:buFontTx/>
              <a:buChar char="•"/>
            </a:pPr>
            <a:r>
              <a:rPr lang="en-US" altLang="en-US" sz="1400" dirty="0">
                <a:latin typeface="Arial" panose="020B0604020202020204" pitchFamily="34" charset="0"/>
                <a:ea typeface="ＭＳ Ｐゴシック" panose="020B0600070205080204" pitchFamily="34" charset="-128"/>
              </a:rPr>
              <a:t>Increase in heart rate </a:t>
            </a:r>
          </a:p>
          <a:p>
            <a:pPr lvl="1">
              <a:buFontTx/>
              <a:buChar char="•"/>
            </a:pPr>
            <a:r>
              <a:rPr lang="en-US" altLang="en-US" sz="1400" dirty="0">
                <a:latin typeface="Arial" panose="020B0604020202020204" pitchFamily="34" charset="0"/>
                <a:ea typeface="ＭＳ Ｐゴシック" panose="020B0600070205080204" pitchFamily="34" charset="-128"/>
              </a:rPr>
              <a:t>Increase in blood pressure </a:t>
            </a:r>
          </a:p>
          <a:p>
            <a:pPr lvl="1">
              <a:buFontTx/>
              <a:buChar char="•"/>
            </a:pPr>
            <a:r>
              <a:rPr lang="en-US" altLang="en-US" sz="1400" dirty="0">
                <a:latin typeface="Arial" panose="020B0604020202020204" pitchFamily="34" charset="0"/>
                <a:ea typeface="ＭＳ Ｐゴシック" panose="020B0600070205080204" pitchFamily="34" charset="-128"/>
              </a:rPr>
              <a:t>Tense muscles</a:t>
            </a:r>
          </a:p>
          <a:p>
            <a:pPr lvl="1">
              <a:buFontTx/>
              <a:buChar char="•"/>
            </a:pPr>
            <a:r>
              <a:rPr lang="en-US" altLang="en-US" sz="1400" dirty="0">
                <a:latin typeface="Arial" panose="020B0604020202020204" pitchFamily="34" charset="0"/>
                <a:ea typeface="ＭＳ Ｐゴシック" panose="020B0600070205080204" pitchFamily="34" charset="-128"/>
              </a:rPr>
              <a:t>Headache</a:t>
            </a:r>
          </a:p>
          <a:p>
            <a:pPr lvl="1">
              <a:buFontTx/>
              <a:buChar char="•"/>
            </a:pPr>
            <a:r>
              <a:rPr lang="en-US" altLang="en-US" sz="1400" dirty="0">
                <a:latin typeface="Arial" panose="020B0604020202020204" pitchFamily="34" charset="0"/>
                <a:ea typeface="ＭＳ Ｐゴシック" panose="020B0600070205080204" pitchFamily="34" charset="-128"/>
              </a:rPr>
              <a:t>Rapid breathing (hyperventilation)</a:t>
            </a:r>
          </a:p>
          <a:p>
            <a:pPr lvl="1">
              <a:buFontTx/>
              <a:buChar char="•"/>
            </a:pPr>
            <a:r>
              <a:rPr lang="en-US" altLang="en-US" sz="1400" dirty="0">
                <a:latin typeface="Arial" panose="020B0604020202020204" pitchFamily="34" charset="0"/>
                <a:ea typeface="ＭＳ Ｐゴシック" panose="020B0600070205080204" pitchFamily="34" charset="-128"/>
              </a:rPr>
              <a:t>Shallow breathing, shortness of breath</a:t>
            </a:r>
          </a:p>
          <a:p>
            <a:pPr lvl="1">
              <a:buFontTx/>
              <a:buChar char="•"/>
            </a:pPr>
            <a:r>
              <a:rPr lang="en-US" altLang="en-US" sz="1400" dirty="0">
                <a:latin typeface="Arial" panose="020B0604020202020204" pitchFamily="34" charset="0"/>
                <a:ea typeface="ＭＳ Ｐゴシック" panose="020B0600070205080204" pitchFamily="34" charset="-128"/>
              </a:rPr>
              <a:t>Throat tightening up</a:t>
            </a:r>
          </a:p>
          <a:p>
            <a:pPr lvl="1">
              <a:buFontTx/>
              <a:buChar char="•"/>
            </a:pPr>
            <a:r>
              <a:rPr lang="en-US" altLang="en-US" sz="1400" dirty="0">
                <a:latin typeface="Arial" panose="020B0604020202020204" pitchFamily="34" charset="0"/>
                <a:ea typeface="ＭＳ Ｐゴシック" panose="020B0600070205080204" pitchFamily="34" charset="-128"/>
              </a:rPr>
              <a:t>Increased perspiration</a:t>
            </a:r>
          </a:p>
          <a:p>
            <a:pPr lvl="1">
              <a:buFontTx/>
              <a:buChar char="•"/>
            </a:pPr>
            <a:r>
              <a:rPr lang="en-US" altLang="en-US" sz="1400" dirty="0">
                <a:latin typeface="Arial" panose="020B0604020202020204" pitchFamily="34" charset="0"/>
                <a:ea typeface="ＭＳ Ｐゴシック" panose="020B0600070205080204" pitchFamily="34" charset="-128"/>
              </a:rPr>
              <a:t>Dilated pupils</a:t>
            </a:r>
          </a:p>
          <a:p>
            <a:pPr lvl="1">
              <a:buFontTx/>
              <a:buChar char="•"/>
            </a:pPr>
            <a:r>
              <a:rPr lang="en-US" altLang="en-US" sz="1400" dirty="0">
                <a:latin typeface="Arial" panose="020B0604020202020204" pitchFamily="34" charset="0"/>
                <a:ea typeface="ＭＳ Ｐゴシック" panose="020B0600070205080204" pitchFamily="34" charset="-128"/>
              </a:rPr>
              <a:t>Cold hands and feet</a:t>
            </a:r>
          </a:p>
          <a:p>
            <a:pPr lvl="1">
              <a:buFontTx/>
              <a:buChar char="•"/>
            </a:pPr>
            <a:r>
              <a:rPr lang="en-US" altLang="en-US" sz="1400" dirty="0">
                <a:latin typeface="Arial" panose="020B0604020202020204" pitchFamily="34" charset="0"/>
                <a:ea typeface="ＭＳ Ｐゴシック" panose="020B0600070205080204" pitchFamily="34" charset="-128"/>
              </a:rPr>
              <a:t>Cool skin</a:t>
            </a:r>
          </a:p>
          <a:p>
            <a:pPr lvl="1">
              <a:buFontTx/>
              <a:buChar char="•"/>
            </a:pPr>
            <a:r>
              <a:rPr lang="en-US" altLang="en-US" sz="1400" dirty="0">
                <a:latin typeface="Arial" panose="020B0604020202020204" pitchFamily="34" charset="0"/>
                <a:ea typeface="ＭＳ Ｐゴシック" panose="020B0600070205080204" pitchFamily="34" charset="-128"/>
              </a:rPr>
              <a:t>Dry mouth (decreased saliva)</a:t>
            </a:r>
          </a:p>
          <a:p>
            <a:pPr lvl="1">
              <a:buFontTx/>
              <a:buChar char="•"/>
            </a:pPr>
            <a:r>
              <a:rPr lang="en-US" altLang="en-US" sz="1400" dirty="0">
                <a:latin typeface="Arial" panose="020B0604020202020204" pitchFamily="34" charset="0"/>
                <a:ea typeface="ＭＳ Ｐゴシック" panose="020B0600070205080204" pitchFamily="34" charset="-128"/>
              </a:rPr>
              <a:t>Feelings of nausea; “butterflies in stomach”</a:t>
            </a:r>
          </a:p>
          <a:p>
            <a:pPr lvl="1">
              <a:buFontTx/>
              <a:buChar char="•"/>
            </a:pPr>
            <a:r>
              <a:rPr lang="en-US" altLang="en-US" sz="1400" dirty="0">
                <a:latin typeface="Arial" panose="020B0604020202020204" pitchFamily="34" charset="0"/>
                <a:ea typeface="ＭＳ Ｐゴシック" panose="020B0600070205080204" pitchFamily="34" charset="-128"/>
              </a:rPr>
              <a:t>Increased metabolic rate</a:t>
            </a:r>
          </a:p>
          <a:p>
            <a:pPr lvl="1">
              <a:buFontTx/>
              <a:buChar char="•"/>
            </a:pPr>
            <a:r>
              <a:rPr lang="en-US" altLang="en-US" sz="1400" dirty="0">
                <a:latin typeface="Arial" panose="020B0604020202020204" pitchFamily="34" charset="0"/>
                <a:ea typeface="ＭＳ Ｐゴシック" panose="020B0600070205080204" pitchFamily="34" charset="-128"/>
              </a:rPr>
              <a:t>Additional physical responses may include:</a:t>
            </a:r>
          </a:p>
          <a:p>
            <a:pPr lvl="1">
              <a:buFontTx/>
              <a:buChar char="•"/>
            </a:pPr>
            <a:r>
              <a:rPr lang="en-US" altLang="en-US" sz="1400" dirty="0">
                <a:latin typeface="Arial" panose="020B0604020202020204" pitchFamily="34" charset="0"/>
                <a:ea typeface="ＭＳ Ｐゴシック" panose="020B0600070205080204" pitchFamily="34" charset="-128"/>
              </a:rPr>
              <a:t>Stomach producing acid</a:t>
            </a:r>
          </a:p>
          <a:p>
            <a:pPr lvl="1">
              <a:buFontTx/>
              <a:buChar char="•"/>
            </a:pPr>
            <a:r>
              <a:rPr lang="en-US" altLang="en-US" sz="1400" dirty="0">
                <a:latin typeface="Arial" panose="020B0604020202020204" pitchFamily="34" charset="0"/>
                <a:ea typeface="ＭＳ Ｐゴシック" panose="020B0600070205080204" pitchFamily="34" charset="-128"/>
              </a:rPr>
              <a:t>Liver manufacturing blood sugar for quick energy</a:t>
            </a:r>
          </a:p>
          <a:p>
            <a:pPr lvl="1">
              <a:buFontTx/>
              <a:buChar char="•"/>
            </a:pPr>
            <a:r>
              <a:rPr lang="en-US" altLang="en-US" sz="1400" dirty="0">
                <a:latin typeface="Arial" panose="020B0604020202020204" pitchFamily="34" charset="0"/>
                <a:ea typeface="ＭＳ Ｐゴシック" panose="020B0600070205080204" pitchFamily="34" charset="-128"/>
              </a:rPr>
              <a:t>Blood flow shifting to muscles, away from digestive system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91436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5" grpId="0" build="p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8|1.9|17.6|7.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9.3|18.6|4.6|30.6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|31.3|33.3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3.1|4.5|8.8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1|31.1|4.6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8|5.4|16.6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5|7.5|46.9|9.6|12.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|23.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NARRATION" val="25,68145283,O:\documents\managing_stress\PPT_from_mer\stress_introduction.ppc"/>
  <p:tag name="TIMING" val="|1|19.2|9.5|1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NARRATION" val="27,68145283,O:\documents\managing_stress\PPT_from_mer\stress_introduction.ppc"/>
  <p:tag name="TIMING" val="|4.9|23.7|7.3|32.5|15.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NARRATION" val="28,68145283,O:\documents\managing_stress\PPT_from_mer\stress_introduction.ppc"/>
  <p:tag name="TIMING" val="|0.6|48.7|30.9|37.6|2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NARRATION" val="28,68145283,O:\documents\managing_stress\PPT_from_mer\stress_introduction.ppc"/>
  <p:tag name="TIMING" val="|3.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2|2.9|2.7|3.2|6.6|4.8|33.2|3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4|20|8.5|23.9|2.8|13.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3|54|6|13.8|4.8|40.9"/>
</p:tagLst>
</file>

<file path=ppt/theme/theme1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ACE Powerpoint template">
  <a:themeElements>
    <a:clrScheme name="CITE">
      <a:dk1>
        <a:srgbClr val="33471C"/>
      </a:dk1>
      <a:lt1>
        <a:srgbClr val="FFFFFF"/>
      </a:lt1>
      <a:dk2>
        <a:srgbClr val="BDCC2A"/>
      </a:dk2>
      <a:lt2>
        <a:srgbClr val="FFFFFF"/>
      </a:lt2>
      <a:accent1>
        <a:srgbClr val="CDDE54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5058"/>
      </a:hlink>
      <a:folHlink>
        <a:srgbClr val="005058"/>
      </a:folHlink>
    </a:clrScheme>
    <a:fontScheme name="UE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ACE Powerpoint template">
  <a:themeElements>
    <a:clrScheme name="CITE">
      <a:dk1>
        <a:srgbClr val="33471C"/>
      </a:dk1>
      <a:lt1>
        <a:srgbClr val="FFFFFF"/>
      </a:lt1>
      <a:dk2>
        <a:srgbClr val="BDCC2A"/>
      </a:dk2>
      <a:lt2>
        <a:srgbClr val="FFFFFF"/>
      </a:lt2>
      <a:accent1>
        <a:srgbClr val="CDDE54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5058"/>
      </a:hlink>
      <a:folHlink>
        <a:srgbClr val="005058"/>
      </a:folHlink>
    </a:clrScheme>
    <a:fontScheme name="UE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4713</TotalTime>
  <Words>1142</Words>
  <Application>Microsoft Office PowerPoint</Application>
  <PresentationFormat>On-screen Show (4:3)</PresentationFormat>
  <Paragraphs>158</Paragraphs>
  <Slides>24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24</vt:i4>
      </vt:variant>
    </vt:vector>
  </HeadingPairs>
  <TitlesOfParts>
    <vt:vector size="33" baseType="lpstr">
      <vt:lpstr>Arial</vt:lpstr>
      <vt:lpstr>Calibri</vt:lpstr>
      <vt:lpstr>Founders Grotesk Cond Bold</vt:lpstr>
      <vt:lpstr>Franklin Gothic Book</vt:lpstr>
      <vt:lpstr>Rockwell</vt:lpstr>
      <vt:lpstr>Samaritans</vt:lpstr>
      <vt:lpstr>1_Custom Design</vt:lpstr>
      <vt:lpstr>ACE Powerpoint template</vt:lpstr>
      <vt:lpstr>2_ACE Powerpoint template</vt:lpstr>
      <vt:lpstr>PowerPoint Presentation</vt:lpstr>
      <vt:lpstr>Lecture Structure</vt:lpstr>
      <vt:lpstr>What is stress? </vt:lpstr>
      <vt:lpstr>What is stress?</vt:lpstr>
      <vt:lpstr>What is stress:</vt:lpstr>
      <vt:lpstr>Signs for stress at work</vt:lpstr>
      <vt:lpstr>Stress response</vt:lpstr>
      <vt:lpstr>Stress response</vt:lpstr>
      <vt:lpstr>Stress response</vt:lpstr>
      <vt:lpstr>Stress response</vt:lpstr>
      <vt:lpstr>End of Part 1</vt:lpstr>
      <vt:lpstr>How to manage our wellbeing?</vt:lpstr>
      <vt:lpstr>How to manage our wellbeing?</vt:lpstr>
      <vt:lpstr>PowerPoint Presentation</vt:lpstr>
      <vt:lpstr>The Three 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RELAX: Switch relaxation response</vt:lpstr>
      <vt:lpstr>End of part 2</vt:lpstr>
      <vt:lpstr>Final Thoughts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Week 11: Mental Health and Wellbeing</dc:title>
  <dc:creator>Fadi S</dc:creator>
  <cp:lastModifiedBy>Fadi S</cp:lastModifiedBy>
  <cp:revision>27</cp:revision>
  <dcterms:created xsi:type="dcterms:W3CDTF">2020-03-30T10:28:31Z</dcterms:created>
  <dcterms:modified xsi:type="dcterms:W3CDTF">2021-03-05T11:59:51Z</dcterms:modified>
</cp:coreProperties>
</file>